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64" r:id="rId6"/>
    <p:sldId id="265" r:id="rId7"/>
    <p:sldId id="266" r:id="rId8"/>
    <p:sldId id="267" r:id="rId9"/>
    <p:sldId id="260" r:id="rId10"/>
    <p:sldId id="270" r:id="rId11"/>
    <p:sldId id="271" r:id="rId12"/>
    <p:sldId id="275" r:id="rId13"/>
    <p:sldId id="273" r:id="rId14"/>
    <p:sldId id="272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283" autoAdjust="0"/>
  </p:normalViewPr>
  <p:slideViewPr>
    <p:cSldViewPr>
      <p:cViewPr>
        <p:scale>
          <a:sx n="95" d="100"/>
          <a:sy n="95" d="100"/>
        </p:scale>
        <p:origin x="-66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12F0-AB5D-4185-BC87-86655DC24A92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7EBB-6ED4-4654-B4C7-95A8981B4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0845-4997-4AE3-8A33-E84DB65A4DB2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294A-E2F1-4FE9-ACD6-13EF8FE7B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94A3-A761-480A-8837-1E2D306108F5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AA1A-8C67-4230-B52E-7EF2D7B21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4BBB-3531-4D7B-A15C-471F9754FEC6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0589-7BE8-4E7E-9DE1-A2BC03FEB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646C-9D4F-4B3D-A32B-CF31A7D4BE4F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AA44-94DB-4465-9032-2F58B92A8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A800-75B5-4836-A306-EC6F11C42CE7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9E61-B74D-4444-9D63-E2508A59F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E078-5122-4485-BACD-B44074C2B4DA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391E-F188-434B-AF6E-1A222841A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4B8F-91C1-43EE-A080-D3A939A36680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2FAD-58AF-4B2C-91DA-B35764A35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1F37-548D-4674-98CE-95A0C6E6CD42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6591-7A0E-4E96-A004-9E3CCDE1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1A99-8652-4196-8B56-154FFF41B705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0221-F89A-4966-8AE0-937B4D24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8A9F-8939-4D59-B405-E8176CF3CF71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7BB2-082A-4FD9-BA22-533A147D7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C6D87E-2A3E-451A-BBA7-0B0F7B554FED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7DB4A4-3A85-4ACC-8B34-BD515207B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547813" y="404813"/>
            <a:ext cx="7483475" cy="35274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1E1C11"/>
                </a:solidFill>
                <a:latin typeface="Arial" charset="0"/>
              </a:rPr>
              <a:t>Профилактика экзаменационного стресса</a:t>
            </a:r>
            <a:br>
              <a:rPr lang="ru-RU" smtClean="0">
                <a:solidFill>
                  <a:srgbClr val="1E1C11"/>
                </a:solidFill>
                <a:latin typeface="Arial" charset="0"/>
              </a:rPr>
            </a:br>
            <a:endParaRPr lang="ru-RU" smtClean="0">
              <a:solidFill>
                <a:srgbClr val="1E1C11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4438" y="4857750"/>
            <a:ext cx="428625" cy="17938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3315" name="AutoShape 4" descr="Девушка читает увлекательную книгу перед экзаменами — Картинки на аву | #Де...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AutoShape 6" descr="Девушка читает увлекательную книгу перед экзаменами — Картинки на аву | #Де...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7" name="Picture 8" descr="Научитесь сдавать экзамен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217863"/>
            <a:ext cx="480853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Психологические рекомендации для лучшего запоминания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285750" y="1143000"/>
            <a:ext cx="8258175" cy="4911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600" smtClean="0"/>
              <a:t>Тренировка памяти 20–25 минут в день.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Продуктивность запоминания меняется в течение дня. Память наиболее цепкая и острая между 8 и 12 часами.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Из потока информации необходимо </a:t>
            </a:r>
            <a:r>
              <a:rPr lang="ru-RU" sz="1600" b="1" smtClean="0"/>
              <a:t>выбрать наиболее существенное</a:t>
            </a:r>
            <a:r>
              <a:rPr lang="ru-RU" sz="160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Вопросы, которые предстоит выучить, в начале проработайте карандашом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Интерес</a:t>
            </a:r>
            <a:r>
              <a:rPr lang="ru-RU" sz="1600" smtClean="0"/>
              <a:t> к информации способствует запоминанию.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Старайтесь придавать запоминаемому материалу </a:t>
            </a:r>
            <a:r>
              <a:rPr lang="ru-RU" sz="1600" b="1" smtClean="0"/>
              <a:t>эмоциональную окраску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Условием хорошего запоминания является </a:t>
            </a:r>
            <a:r>
              <a:rPr lang="ru-RU" sz="1600" b="1" smtClean="0"/>
              <a:t>понимание</a:t>
            </a:r>
            <a:r>
              <a:rPr lang="ru-RU" sz="1600" smtClean="0"/>
              <a:t> того, что надо усвоить. 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«Фактор края». П</a:t>
            </a:r>
            <a:r>
              <a:rPr lang="ru-RU" sz="1600" smtClean="0"/>
              <a:t>ри запоминании и повторении нужно уделить особое внимание середине текста. 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Секрет магической "семерки</a:t>
            </a:r>
            <a:r>
              <a:rPr lang="ru-RU" sz="1600" smtClean="0"/>
              <a:t>" При одновременном восприятии она способна удержать и затем воспроизвести в среднем лишь семь объектов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Если работаешь с двумя материалами –начинай с большего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Лучше повторять на утро пройденный вчера материал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Начинать запоминать материал нужно с самого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      трудного раздела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Запоминанию способствуют выписки из прочитанного,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     представление в виде схем, опорных сигналов,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     проговаривание про себя и вслух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Метод ассоциаций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Лучше учить с перерывами, чем подряд, лучше понемногу, чем все сразу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3555" name="Picture 1" descr="C:\Users\User\Downloads\3171_full-re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143375"/>
            <a:ext cx="19288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Формулы самовнушения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8115300" cy="4525963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Формулы самовнушения - простые краткие утверждения, имеющие позитивный характер.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00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Мысленно проговаривайте формулу: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000" smtClean="0"/>
          </a:p>
          <a:p>
            <a:pPr algn="just">
              <a:lnSpc>
                <a:spcPct val="80000"/>
              </a:lnSpc>
            </a:pPr>
            <a:r>
              <a:rPr lang="ru-RU" sz="2000" smtClean="0"/>
              <a:t> </a:t>
            </a:r>
            <a:r>
              <a:rPr lang="ru-RU" sz="2000" b="1" smtClean="0"/>
              <a:t>«Я – спокоен – и уверен – в себе!»</a:t>
            </a:r>
          </a:p>
          <a:p>
            <a:pPr algn="just">
              <a:lnSpc>
                <a:spcPct val="80000"/>
              </a:lnSpc>
            </a:pPr>
            <a:endParaRPr lang="ru-RU" sz="2000" smtClean="0"/>
          </a:p>
          <a:p>
            <a:pPr algn="just">
              <a:lnSpc>
                <a:spcPct val="80000"/>
              </a:lnSpc>
            </a:pPr>
            <a:r>
              <a:rPr lang="ru-RU" sz="2000" smtClean="0"/>
              <a:t>· </a:t>
            </a:r>
            <a:r>
              <a:rPr lang="ru-RU" sz="2000" b="1" smtClean="0"/>
              <a:t>«Мысли ясные, четкие»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000" b="1" smtClean="0"/>
          </a:p>
          <a:p>
            <a:pPr algn="just">
              <a:lnSpc>
                <a:spcPct val="80000"/>
              </a:lnSpc>
            </a:pPr>
            <a:r>
              <a:rPr lang="ru-RU" sz="2000" b="1" smtClean="0"/>
              <a:t>  «Моя память работает хорошо»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000" b="1" smtClean="0"/>
          </a:p>
          <a:p>
            <a:pPr algn="just">
              <a:lnSpc>
                <a:spcPct val="80000"/>
              </a:lnSpc>
            </a:pPr>
            <a:r>
              <a:rPr lang="ru-RU" sz="2000" b="1" smtClean="0"/>
              <a:t>  «Я ощущаю</a:t>
            </a:r>
            <a:r>
              <a:rPr lang="ru-RU" sz="2000" smtClean="0"/>
              <a:t> </a:t>
            </a:r>
            <a:r>
              <a:rPr lang="ru-RU" sz="2000" b="1" smtClean="0"/>
              <a:t>бодрость и уверенность в себе»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000" b="1" smtClean="0"/>
          </a:p>
          <a:p>
            <a:pPr algn="just">
              <a:lnSpc>
                <a:spcPct val="80000"/>
              </a:lnSpc>
            </a:pPr>
            <a:r>
              <a:rPr lang="ru-RU" sz="2000" b="1" smtClean="0"/>
              <a:t>  «Моя речь спокойная, уверенная, неторопливая»</a:t>
            </a:r>
          </a:p>
          <a:p>
            <a:pPr algn="just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24579" name="Picture 1" descr="C:\Users\User\Downloads\3315b858_shutterstock_190542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286000"/>
            <a:ext cx="31432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Созидающая визуализация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619250" y="1428750"/>
            <a:ext cx="7067550" cy="4697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В период подготовки к экзамену нужно представлять себе (визуализировать) процесс сдачи этого экзамена.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1. Вы представляете себе, что Вы отвечаете уверенно, красиво; выглядите при этом тоже уверенно, и речь Ваша звучит гладко, без запинки; слова находятся легко, а мысли появляются быстро.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2. Вы видите и слышите не только себя (и нравитесь себе!), но и экзаменаторов: они поощряют Ваш ответ изменением мимики, жестами, сдержанными кивками головы, может быть, даже улыбками.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3. Вы визуализируете весь процесс каждый раз по-разному: изменяете место действия (знакомая обстановка класса, незнакомые аудитории, залы), меняете расположение столов и места Вашего ответа, меняете лица экзаменаторов (знакомые учителя, незнакомые преподаватели).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4. У Вашей визуализации должен быть «хэппи энд».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Дыхательные упражнения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Ровное дыхание 4 мин.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Сделать глубокий вдох и затем медленный выдох –вдвое длиннее вдоха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Через 3-5 минут после начала дыхательных упражнений можно добавлять к ним формулы самовнушения: «Я – расслабляюсь – и – успокаиваюсь».</a:t>
            </a:r>
          </a:p>
        </p:txBody>
      </p:sp>
      <p:pic>
        <p:nvPicPr>
          <p:cNvPr id="26627" name="Picture 1" descr="C:\Users\User\Downloads\shinkokyu_wom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643313"/>
            <a:ext cx="25003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Гармонизация работы полушарий мозга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Перекрестный шаг: правая рука кладется на левое колено. При каждом шаге правая нога ставится в левую сторону, а левая нога – в правую.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Руки вытягиваются вперед, ноги поочередно поднимаются и касаются ладони противоположной руки.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Можно начертить на листе бумаги (лучше формата А4) от угла до угла крест в виде буквы «Х». И внимательно смотреть на него минуту-две. Когда глаза пытаются «сканировать» такое изображение, в работу включаются оба полушария.</a:t>
            </a:r>
          </a:p>
        </p:txBody>
      </p:sp>
      <p:pic>
        <p:nvPicPr>
          <p:cNvPr id="27651" name="Рисунок 3" descr="https://avatars.mds.yandex.net/get-zen_doc/4697586/pub_608afb2b892d3c009afd31eb_608cca44af8e79540e440bf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4286250"/>
            <a:ext cx="3286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Несколько пожеланий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Поверь в себя!</a:t>
            </a:r>
          </a:p>
          <a:p>
            <a:r>
              <a:rPr lang="ru-RU" smtClean="0"/>
              <a:t>Сосредоточиться нужно не на своей тревоге и ожидании, а на подготовке и самопроверке перед экзаменом!</a:t>
            </a:r>
          </a:p>
          <a:p>
            <a:r>
              <a:rPr lang="ru-RU" smtClean="0"/>
              <a:t>Смотрите на все в перспективе!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Удачи на экзаменах!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400" smtClean="0"/>
              <a:t>Спасибо за внимание!</a:t>
            </a:r>
          </a:p>
          <a:p>
            <a:pPr>
              <a:buFont typeface="Arial" charset="0"/>
              <a:buNone/>
            </a:pPr>
            <a:endParaRPr lang="ru-RU" sz="4400" smtClean="0"/>
          </a:p>
        </p:txBody>
      </p:sp>
      <p:pic>
        <p:nvPicPr>
          <p:cNvPr id="29699" name="Picture 2" descr="C:\Users\User\Desktop\горкина\fTB3OGKmj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571750"/>
            <a:ext cx="4000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619250" y="476250"/>
            <a:ext cx="7388225" cy="2286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1E1C11"/>
                </a:solidFill>
              </a:rPr>
              <a:t>Понятие экзамен</a:t>
            </a:r>
            <a:br>
              <a:rPr lang="ru-RU" smtClean="0">
                <a:solidFill>
                  <a:srgbClr val="1E1C11"/>
                </a:solidFill>
              </a:rPr>
            </a:br>
            <a:endParaRPr lang="ru-RU" smtClean="0">
              <a:solidFill>
                <a:srgbClr val="1E1C11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714500"/>
            <a:ext cx="8786812" cy="48101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tx1"/>
                </a:solidFill>
              </a:rPr>
              <a:t>«Экзамен» в переводе с латинского – «испытание».</a:t>
            </a:r>
          </a:p>
          <a:p>
            <a:pPr algn="l" eaLnBrk="1" hangingPunct="1">
              <a:lnSpc>
                <a:spcPct val="80000"/>
              </a:lnSpc>
            </a:pPr>
            <a:endParaRPr lang="ru-RU" sz="2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tx1"/>
                </a:solidFill>
              </a:rPr>
              <a:t>Экзамен -проверочное испытание по какому-нибудь учебному предмету(по словарю Ожегова). </a:t>
            </a:r>
          </a:p>
          <a:p>
            <a:pPr algn="l" eaLnBrk="1" hangingPunct="1">
              <a:lnSpc>
                <a:spcPct val="80000"/>
              </a:lnSpc>
            </a:pPr>
            <a:endParaRPr lang="ru-RU" sz="2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tx1"/>
                </a:solidFill>
              </a:rPr>
              <a:t>Экзамен- проверка знаний в условиях стресса и непредсказуемого результата.</a:t>
            </a:r>
          </a:p>
          <a:p>
            <a:pPr eaLnBrk="1" hangingPunct="1">
              <a:lnSpc>
                <a:spcPct val="80000"/>
              </a:lnSpc>
            </a:pPr>
            <a:endParaRPr lang="ru-RU" b="1" smtClean="0">
              <a:solidFill>
                <a:schemeClr val="tx1"/>
              </a:solidFill>
            </a:endParaRPr>
          </a:p>
        </p:txBody>
      </p:sp>
      <p:pic>
        <p:nvPicPr>
          <p:cNvPr id="14339" name="Picture 2" descr="https://flyclipart.com/thumbs/stack-of-school-books-buhos-de-graduacion-animados-1023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476750"/>
            <a:ext cx="1928812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Понятие Стресс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571500" y="1285875"/>
            <a:ext cx="8115300" cy="4840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Под </a:t>
            </a:r>
            <a:r>
              <a:rPr lang="ru-RU" sz="2400" b="1" smtClean="0"/>
              <a:t>стрессом</a:t>
            </a:r>
            <a:r>
              <a:rPr lang="ru-RU" sz="2400" smtClean="0"/>
              <a:t>  понимают состояние психического напряжения, возникающее у человека в процессе деятельности в наиболее сложных, трудных условиях, как в повседневной жизни, так и при особых обстоятельствах.</a:t>
            </a:r>
            <a:br>
              <a:rPr lang="ru-RU" sz="2400" smtClean="0"/>
            </a:br>
            <a:r>
              <a:rPr lang="ru-RU" sz="2400" smtClean="0"/>
              <a:t>Термин </a:t>
            </a:r>
            <a:r>
              <a:rPr lang="ru-RU" sz="2400" b="1" smtClean="0"/>
              <a:t>«стресс» </a:t>
            </a:r>
            <a:r>
              <a:rPr lang="ru-RU" sz="2400" smtClean="0"/>
              <a:t>ввел канадский физиолог Г. Селье. </a:t>
            </a:r>
            <a:br>
              <a:rPr lang="ru-RU" sz="2400" smtClean="0"/>
            </a:br>
            <a:r>
              <a:rPr lang="ru-RU" sz="2400" b="1" smtClean="0"/>
              <a:t>Экзаменационный стресс</a:t>
            </a:r>
            <a:r>
              <a:rPr lang="ru-RU" sz="2400" smtClean="0"/>
              <a:t>- определенный вид стресса, возникающий в результате информационных перегрузок.</a:t>
            </a:r>
          </a:p>
        </p:txBody>
      </p:sp>
      <p:pic>
        <p:nvPicPr>
          <p:cNvPr id="15363" name="Picture 1" descr="C:\Users\User\Downloads\hello_html_m7bbdbd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714750"/>
            <a:ext cx="3071812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Причины экзаменационного стресса 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интенсивная умственная деятельность, </a:t>
            </a:r>
          </a:p>
          <a:p>
            <a:pPr eaLnBrk="1" hangingPunct="1"/>
            <a:r>
              <a:rPr lang="ru-RU" smtClean="0"/>
              <a:t> нагрузка на одни и те же мышцы и органы из-за длительного сидения за учебниками, </a:t>
            </a:r>
          </a:p>
          <a:p>
            <a:pPr eaLnBrk="1" hangingPunct="1"/>
            <a:r>
              <a:rPr lang="ru-RU" smtClean="0"/>
              <a:t>нарушения режима сна и отдыха</a:t>
            </a:r>
          </a:p>
          <a:p>
            <a:pPr eaLnBrk="1" hangingPunct="1"/>
            <a:r>
              <a:rPr lang="ru-RU" smtClean="0"/>
              <a:t> отрицательные переживания.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/>
              <a:t>Физиологические симптомы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усиление кожной сыпи;</a:t>
            </a:r>
          </a:p>
          <a:p>
            <a:pPr eaLnBrk="1" hangingPunct="1"/>
            <a:r>
              <a:rPr lang="ru-RU" sz="2800" smtClean="0"/>
              <a:t> головные боли;</a:t>
            </a:r>
          </a:p>
          <a:p>
            <a:pPr eaLnBrk="1" hangingPunct="1"/>
            <a:r>
              <a:rPr lang="ru-RU" sz="2800" smtClean="0"/>
              <a:t> тошнота;</a:t>
            </a:r>
          </a:p>
          <a:p>
            <a:pPr eaLnBrk="1" hangingPunct="1"/>
            <a:r>
              <a:rPr lang="ru-RU" sz="2800" smtClean="0"/>
              <a:t>диарея;</a:t>
            </a:r>
          </a:p>
          <a:p>
            <a:pPr eaLnBrk="1" hangingPunct="1"/>
            <a:r>
              <a:rPr lang="ru-RU" sz="2800" smtClean="0"/>
              <a:t> мышечное напряжение;</a:t>
            </a:r>
          </a:p>
          <a:p>
            <a:pPr eaLnBrk="1" hangingPunct="1"/>
            <a:r>
              <a:rPr lang="ru-RU" sz="2800" smtClean="0"/>
              <a:t> углубление и учащение дыхания;</a:t>
            </a:r>
          </a:p>
          <a:p>
            <a:pPr eaLnBrk="1" hangingPunct="1"/>
            <a:r>
              <a:rPr lang="ru-RU" sz="2800" smtClean="0"/>
              <a:t> учащённый пульс;</a:t>
            </a:r>
          </a:p>
          <a:p>
            <a:pPr eaLnBrk="1" hangingPunct="1"/>
            <a:r>
              <a:rPr lang="ru-RU" sz="2800" smtClean="0"/>
              <a:t> перепады артериального давления.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Эмоциональные симптомы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 чувство общего недомогания;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 растерянность;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паника;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страх;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неуверенность;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тревога;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депрессия;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подавленность;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раздражительность. </a:t>
            </a:r>
          </a:p>
        </p:txBody>
      </p:sp>
      <p:pic>
        <p:nvPicPr>
          <p:cNvPr id="18435" name="Picture 5" descr="Why A VC&amp;#039;s Job Can Be Challenging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781300"/>
            <a:ext cx="316706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Когнитивные симптомы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чрезмерная самокритика,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сравнение своей подготовленности с другими в невыгодном для себя свете;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неприятные воспоминания о провалах на экзаменах в прошлом (своих или чужих);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воображение отрицательных последствий неудачи на экзамене (исключение из вуза, лишение стипендии и т. п.);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кошмарные сновидения;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ухудшение памяти;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снижение способности к концентрации внимания, рассеянность.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Поведенческие симптомы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y стремление заниматься любым другим делом, лишь бы не готовиться к экзамену;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 избегание любых напоминаний об экзаменах;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 уменьшение эффективности в учёбе в экзаменационный период;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 вовлечение других людей в тревожные разговоры о предстоящих экзаменах;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 увеличение употребления кофеина и алкоголя;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 ухудшение сна и ухудшение аппетита.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1500188" y="214313"/>
            <a:ext cx="7388225" cy="17145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1E1C11"/>
                </a:solidFill>
              </a:rPr>
              <a:t>Как победить экзаменационный стресс</a:t>
            </a:r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714500"/>
            <a:ext cx="7678737" cy="4810125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ru-RU" sz="2000" b="1" smtClean="0">
                <a:solidFill>
                  <a:schemeClr val="tx1"/>
                </a:solidFill>
              </a:rPr>
              <a:t>Начинай готовиться к экзаменам заранее, понемногу.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u-RU" sz="2000" b="1" smtClean="0">
                <a:solidFill>
                  <a:schemeClr val="tx1"/>
                </a:solidFill>
              </a:rPr>
              <a:t>Организуй правильно режим дня. Готовься к экзамену не более 8 часов в день.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u-RU" sz="2000" b="1" smtClean="0">
                <a:solidFill>
                  <a:schemeClr val="tx1"/>
                </a:solidFill>
              </a:rPr>
              <a:t>В интерьер комнаты добавь желтый и фиолетовый цвет, поскольку эти цвета повышают интеллектуальную активность.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u-RU" sz="2000" b="1" smtClean="0">
                <a:solidFill>
                  <a:schemeClr val="tx1"/>
                </a:solidFill>
              </a:rPr>
              <a:t>Составь план на каждый день.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u-RU" sz="2000" b="1" smtClean="0">
                <a:solidFill>
                  <a:schemeClr val="tx1"/>
                </a:solidFill>
              </a:rPr>
              <a:t>Чередуй занятия и отдых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u-RU" sz="2000" b="1" smtClean="0">
                <a:solidFill>
                  <a:schemeClr val="tx1"/>
                </a:solidFill>
              </a:rPr>
              <a:t>Избегай длительного проведения перед компьютером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u-RU" sz="2000" b="1" smtClean="0">
                <a:solidFill>
                  <a:schemeClr val="tx1"/>
                </a:solidFill>
              </a:rPr>
              <a:t>Жизненно необходим полноценный сон не менее 8 часов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u-RU" sz="2000" b="1" smtClean="0">
                <a:solidFill>
                  <a:schemeClr val="tx1"/>
                </a:solidFill>
              </a:rPr>
              <a:t>Питание должно быть 3–4-разовым, калорийным и богатым витаминами. Употребляй в пищу грецкие орехи, молочные продукты, рыбу, мясо, овощи, фрукты, шоколад.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endParaRPr lang="ru-RU" sz="2000" b="1" smtClean="0">
              <a:solidFill>
                <a:srgbClr val="4A45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235</TotalTime>
  <Words>736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000084</vt:lpstr>
      <vt:lpstr>Профилактика экзаменационного стресса </vt:lpstr>
      <vt:lpstr>Понятие экзамен </vt:lpstr>
      <vt:lpstr>Понятие Стресс</vt:lpstr>
      <vt:lpstr>Причины экзаменационного стресса </vt:lpstr>
      <vt:lpstr> Физиологические симптомы</vt:lpstr>
      <vt:lpstr>Эмоциональные симптомы</vt:lpstr>
      <vt:lpstr>Когнитивные симптомы </vt:lpstr>
      <vt:lpstr>Поведенческие симптомы</vt:lpstr>
      <vt:lpstr>Как победить экзаменационный стресс</vt:lpstr>
      <vt:lpstr>Психологические рекомендации для лучшего запоминания </vt:lpstr>
      <vt:lpstr>Формулы самовнушения</vt:lpstr>
      <vt:lpstr>Созидающая визуализация</vt:lpstr>
      <vt:lpstr>Дыхательные упражнения</vt:lpstr>
      <vt:lpstr>Гармонизация работы полушарий мозга</vt:lpstr>
      <vt:lpstr>Несколько пожеланий</vt:lpstr>
      <vt:lpstr>Удачи на экзаменах!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работе медицинского психолога  3 отделения за 2016 год</dc:title>
  <dc:creator>Admin</dc:creator>
  <cp:lastModifiedBy>User</cp:lastModifiedBy>
  <cp:revision>17</cp:revision>
  <dcterms:created xsi:type="dcterms:W3CDTF">2016-12-21T10:02:55Z</dcterms:created>
  <dcterms:modified xsi:type="dcterms:W3CDTF">2022-04-20T10:14:07Z</dcterms:modified>
</cp:coreProperties>
</file>