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2" r:id="rId3"/>
    <p:sldId id="265" r:id="rId4"/>
    <p:sldId id="266" r:id="rId5"/>
    <p:sldId id="270" r:id="rId6"/>
    <p:sldId id="278" r:id="rId7"/>
    <p:sldId id="282" r:id="rId8"/>
    <p:sldId id="281" r:id="rId9"/>
    <p:sldId id="280" r:id="rId10"/>
    <p:sldId id="279" r:id="rId11"/>
    <p:sldId id="271" r:id="rId12"/>
    <p:sldId id="287" r:id="rId13"/>
    <p:sldId id="286" r:id="rId14"/>
    <p:sldId id="285" r:id="rId15"/>
    <p:sldId id="284" r:id="rId16"/>
    <p:sldId id="283" r:id="rId17"/>
    <p:sldId id="277" r:id="rId18"/>
  </p:sldIdLst>
  <p:sldSz cx="9144000" cy="6858000" type="screen4x3"/>
  <p:notesSz cx="6858000" cy="9144000"/>
  <p:custDataLst>
    <p:tags r:id="rId2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3735D"/>
    <a:srgbClr val="04374A"/>
    <a:srgbClr val="3399FF"/>
    <a:srgbClr val="666699"/>
    <a:srgbClr val="E5907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216" autoAdjust="0"/>
    <p:restoredTop sz="84643" autoAdjust="0"/>
  </p:normalViewPr>
  <p:slideViewPr>
    <p:cSldViewPr>
      <p:cViewPr>
        <p:scale>
          <a:sx n="70" d="100"/>
          <a:sy n="70" d="100"/>
        </p:scale>
        <p:origin x="-894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07.11.2022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07.11.2022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/>
              <a:t>Оригинальные шаблоны для презентаций: </a:t>
            </a:r>
            <a:r>
              <a:rPr lang="ru-RU" sz="1200" dirty="0">
                <a:hlinkClick r:id="rId3"/>
              </a:rPr>
              <a:t>https://presentation-creation.ru/powerpoint-templates.html</a:t>
            </a:r>
            <a:r>
              <a:rPr lang="en-US" sz="1200" dirty="0"/>
              <a:t> </a:t>
            </a:r>
            <a:endParaRPr lang="ru-RU" sz="1200" dirty="0"/>
          </a:p>
          <a:p>
            <a:r>
              <a:rPr lang="ru-RU" sz="1200" dirty="0"/>
              <a:t>Бесплатно и без регистрации.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6480720" cy="1080120"/>
          </a:xfrm>
        </p:spPr>
        <p:txBody>
          <a:bodyPr/>
          <a:lstStyle>
            <a:lvl1pPr>
              <a:defRPr b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</a:t>
            </a:r>
            <a:r>
              <a:rPr lang="en-US" dirty="0"/>
              <a:t> </a:t>
            </a:r>
            <a:r>
              <a:rPr lang="ru-RU" dirty="0"/>
              <a:t>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79512" y="191549"/>
            <a:ext cx="8856984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1259632" y="1556792"/>
            <a:ext cx="7128792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07.11.2022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07.11.2022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07.11.2022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91549"/>
            <a:ext cx="8856984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1556792"/>
            <a:ext cx="7128792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4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direct.com/science/article/pii/S0001691822001627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maximumtest.ru/post/problemy-s-matematikoj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23735D"/>
                </a:solidFill>
              </a:rPr>
              <a:t>Возрастные и психологические особенности учащихся 4-5 классов. Адаптация в среднем звене.</a:t>
            </a:r>
            <a:endParaRPr lang="ru-RU" sz="3200" dirty="0">
              <a:solidFill>
                <a:srgbClr val="23735D"/>
              </a:solidFill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4357686" y="4149080"/>
            <a:ext cx="4318770" cy="11521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 algn="just">
              <a:spcBef>
                <a:spcPct val="20000"/>
              </a:spcBef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3735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Подготовил</a:t>
            </a:r>
            <a:r>
              <a:rPr lang="ru-RU" dirty="0">
                <a:solidFill>
                  <a:srgbClr val="23735D"/>
                </a:solidFill>
                <a:latin typeface="Times New Roman" pitchFamily="18" charset="0"/>
                <a:cs typeface="Times New Roman" pitchFamily="18" charset="0"/>
              </a:rPr>
              <a:t>: педагог-психолог </a:t>
            </a:r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ru-RU" dirty="0" smtClean="0">
                <a:solidFill>
                  <a:srgbClr val="23735D"/>
                </a:solidFill>
                <a:latin typeface="Times New Roman" pitchFamily="18" charset="0"/>
                <a:cs typeface="Times New Roman" pitchFamily="18" charset="0"/>
              </a:rPr>
              <a:t>МАОУ «Лицей № 28 имени Н.А.Рябова»</a:t>
            </a:r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ru-RU" dirty="0" smtClean="0">
                <a:solidFill>
                  <a:srgbClr val="23735D"/>
                </a:solidFill>
                <a:latin typeface="Times New Roman" pitchFamily="18" charset="0"/>
                <a:cs typeface="Times New Roman" pitchFamily="18" charset="0"/>
              </a:rPr>
              <a:t>Савельева Е.В.</a:t>
            </a:r>
            <a:endParaRPr lang="ru-RU" dirty="0">
              <a:solidFill>
                <a:srgbClr val="23735D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3735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3735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3735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56612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23735D"/>
                </a:solidFill>
                <a:latin typeface="Times New Roman" pitchFamily="18" charset="0"/>
                <a:cs typeface="Times New Roman" pitchFamily="18" charset="0"/>
              </a:rPr>
              <a:t>г. Тамбов</a:t>
            </a:r>
          </a:p>
          <a:p>
            <a:pPr algn="ctr"/>
            <a:r>
              <a:rPr lang="ru-RU" dirty="0">
                <a:solidFill>
                  <a:srgbClr val="23735D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</a:p>
        </p:txBody>
      </p:sp>
    </p:spTree>
    <p:extLst>
      <p:ext uri="{BB962C8B-B14F-4D97-AF65-F5344CB8AC3E}">
        <p14:creationId xmlns=""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258"/>
          <p:cNvSpPr txBox="1">
            <a:spLocks noChangeArrowheads="1"/>
          </p:cNvSpPr>
          <p:nvPr/>
        </p:nvSpPr>
        <p:spPr bwMode="gray">
          <a:xfrm>
            <a:off x="2071670" y="2886014"/>
            <a:ext cx="664373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dirty="0">
                <a:solidFill>
                  <a:srgbClr val="23735D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solidFill>
                <a:srgbClr val="23735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 Box 268"/>
          <p:cNvSpPr txBox="1">
            <a:spLocks noChangeArrowheads="1"/>
          </p:cNvSpPr>
          <p:nvPr/>
        </p:nvSpPr>
        <p:spPr bwMode="gray">
          <a:xfrm>
            <a:off x="1451189" y="5869054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25" name="Заголовок 2"/>
          <p:cNvSpPr>
            <a:spLocks noGrp="1"/>
          </p:cNvSpPr>
          <p:nvPr>
            <p:ph type="title"/>
          </p:nvPr>
        </p:nvSpPr>
        <p:spPr>
          <a:xfrm>
            <a:off x="214282" y="71414"/>
            <a:ext cx="7964388" cy="1594378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Уровень тревожности в 5-х классах</a:t>
            </a:r>
            <a:br>
              <a:rPr lang="ru-RU" sz="2000" b="1" dirty="0" smtClean="0"/>
            </a:br>
            <a:r>
              <a:rPr lang="ru-RU" sz="2000" b="1" dirty="0" smtClean="0"/>
              <a:t>Методика диагностики уровня школьной тревожности </a:t>
            </a:r>
            <a:r>
              <a:rPr lang="ru-RU" sz="2000" b="1" dirty="0" err="1" smtClean="0"/>
              <a:t>Филлипса</a:t>
            </a:r>
            <a:r>
              <a:rPr lang="ru-RU" sz="2000" b="1" dirty="0" smtClean="0"/>
              <a:t>, </a:t>
            </a:r>
            <a:r>
              <a:rPr lang="ru-RU" sz="2000" i="1" dirty="0" smtClean="0"/>
              <a:t>целью которой состоит в изучении уровня и характера тревожности, связанной со школой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560" y="1412773"/>
          <a:ext cx="7272808" cy="3744421"/>
        </p:xfrm>
        <a:graphic>
          <a:graphicData uri="http://schemas.openxmlformats.org/drawingml/2006/table">
            <a:tbl>
              <a:tblPr/>
              <a:tblGrid>
                <a:gridCol w="1818202"/>
                <a:gridCol w="1818202"/>
                <a:gridCol w="1818202"/>
                <a:gridCol w="1818202"/>
              </a:tblGrid>
              <a:tr h="1404156">
                <a:tc>
                  <a:txBody>
                    <a:bodyPr/>
                    <a:lstStyle/>
                    <a:p>
                      <a:pPr marR="5080" indent="444500" algn="just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endParaRPr lang="ru-RU" sz="1400" dirty="0">
                        <a:solidFill>
                          <a:srgbClr val="3F3F3F"/>
                        </a:solidFill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just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ru-RU" sz="1400">
                          <a:solidFill>
                            <a:srgbClr val="3F3F3F"/>
                          </a:solidFill>
                          <a:latin typeface="Times New Roman"/>
                          <a:ea typeface="Calibri"/>
                          <a:cs typeface="Calibri"/>
                        </a:rPr>
                        <a:t>Высокий 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just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ru-RU" sz="1400">
                          <a:solidFill>
                            <a:srgbClr val="3F3F3F"/>
                          </a:solidFill>
                          <a:latin typeface="Times New Roman"/>
                          <a:ea typeface="Calibri"/>
                          <a:cs typeface="Calibri"/>
                        </a:rPr>
                        <a:t>Повышенный 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just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ru-RU" sz="1400" dirty="0">
                          <a:solidFill>
                            <a:srgbClr val="3F3F3F"/>
                          </a:solidFill>
                          <a:latin typeface="Times New Roman"/>
                          <a:ea typeface="Calibri"/>
                          <a:cs typeface="Calibri"/>
                        </a:rPr>
                        <a:t>В пределах нормы</a:t>
                      </a:r>
                      <a:endParaRPr lang="ru-RU" sz="1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3">
                <a:tc>
                  <a:txBody>
                    <a:bodyPr/>
                    <a:lstStyle/>
                    <a:p>
                      <a:pPr marR="5080" indent="444500" algn="just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ru-RU" sz="1400">
                          <a:solidFill>
                            <a:srgbClr val="3F3F3F"/>
                          </a:solidFill>
                          <a:latin typeface="Times New Roman"/>
                          <a:ea typeface="Calibri"/>
                          <a:cs typeface="Calibri"/>
                        </a:rPr>
                        <a:t>5А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just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ru-RU" sz="1400">
                          <a:solidFill>
                            <a:srgbClr val="3F3F3F"/>
                          </a:solidFill>
                          <a:latin typeface="Times New Roman"/>
                          <a:ea typeface="Calibri"/>
                          <a:cs typeface="Calibri"/>
                        </a:rPr>
                        <a:t>3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just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ru-RU" sz="1400">
                          <a:solidFill>
                            <a:srgbClr val="3F3F3F"/>
                          </a:solidFill>
                          <a:latin typeface="Times New Roman"/>
                          <a:ea typeface="Calibri"/>
                          <a:cs typeface="Calibri"/>
                        </a:rPr>
                        <a:t>8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just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ru-RU" sz="1400">
                          <a:solidFill>
                            <a:srgbClr val="3F3F3F"/>
                          </a:solidFill>
                          <a:latin typeface="Times New Roman"/>
                          <a:ea typeface="Calibri"/>
                          <a:cs typeface="Calibri"/>
                        </a:rPr>
                        <a:t>14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3">
                <a:tc>
                  <a:txBody>
                    <a:bodyPr/>
                    <a:lstStyle/>
                    <a:p>
                      <a:pPr marR="5080" indent="444500" algn="just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ru-RU" sz="1400">
                          <a:solidFill>
                            <a:srgbClr val="3F3F3F"/>
                          </a:solidFill>
                          <a:latin typeface="Times New Roman"/>
                          <a:ea typeface="Calibri"/>
                          <a:cs typeface="Calibri"/>
                        </a:rPr>
                        <a:t>5Б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just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ru-RU" sz="1400">
                          <a:solidFill>
                            <a:srgbClr val="3F3F3F"/>
                          </a:solidFill>
                          <a:latin typeface="Times New Roman"/>
                          <a:ea typeface="Calibri"/>
                          <a:cs typeface="Calibri"/>
                        </a:rPr>
                        <a:t>4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just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ru-RU" sz="1400" dirty="0">
                          <a:solidFill>
                            <a:srgbClr val="3F3F3F"/>
                          </a:solidFill>
                          <a:latin typeface="Times New Roman"/>
                          <a:ea typeface="Calibri"/>
                          <a:cs typeface="Calibri"/>
                        </a:rPr>
                        <a:t>9</a:t>
                      </a:r>
                      <a:endParaRPr lang="ru-RU" sz="1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just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ru-RU" sz="1400">
                          <a:solidFill>
                            <a:srgbClr val="3F3F3F"/>
                          </a:solidFill>
                          <a:latin typeface="Times New Roman"/>
                          <a:ea typeface="Calibri"/>
                          <a:cs typeface="Calibri"/>
                        </a:rPr>
                        <a:t>14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3">
                <a:tc>
                  <a:txBody>
                    <a:bodyPr/>
                    <a:lstStyle/>
                    <a:p>
                      <a:pPr marR="5080" indent="444500" algn="just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ru-RU" sz="1400">
                          <a:solidFill>
                            <a:srgbClr val="3F3F3F"/>
                          </a:solidFill>
                          <a:latin typeface="Times New Roman"/>
                          <a:ea typeface="Calibri"/>
                          <a:cs typeface="Calibri"/>
                        </a:rPr>
                        <a:t>5В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just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ru-RU" sz="1400">
                          <a:solidFill>
                            <a:srgbClr val="3F3F3F"/>
                          </a:solidFill>
                          <a:latin typeface="Times New Roman"/>
                          <a:ea typeface="Calibri"/>
                          <a:cs typeface="Calibri"/>
                        </a:rPr>
                        <a:t>3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just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ru-RU" sz="1400">
                          <a:solidFill>
                            <a:srgbClr val="3F3F3F"/>
                          </a:solidFill>
                          <a:latin typeface="Times New Roman"/>
                          <a:ea typeface="Calibri"/>
                          <a:cs typeface="Calibri"/>
                        </a:rPr>
                        <a:t>12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just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ru-RU" sz="1400">
                          <a:solidFill>
                            <a:srgbClr val="3F3F3F"/>
                          </a:solidFill>
                          <a:latin typeface="Times New Roman"/>
                          <a:ea typeface="Calibri"/>
                          <a:cs typeface="Calibri"/>
                        </a:rPr>
                        <a:t>9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3">
                <a:tc>
                  <a:txBody>
                    <a:bodyPr/>
                    <a:lstStyle/>
                    <a:p>
                      <a:pPr marR="5080" indent="444500" algn="just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ru-RU" sz="1400">
                          <a:solidFill>
                            <a:srgbClr val="3F3F3F"/>
                          </a:solidFill>
                          <a:latin typeface="Times New Roman"/>
                          <a:ea typeface="Calibri"/>
                          <a:cs typeface="Calibri"/>
                        </a:rPr>
                        <a:t>5Г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just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ru-RU" sz="1400">
                          <a:solidFill>
                            <a:srgbClr val="3F3F3F"/>
                          </a:solidFill>
                          <a:latin typeface="Times New Roman"/>
                          <a:ea typeface="Calibri"/>
                          <a:cs typeface="Calibri"/>
                        </a:rPr>
                        <a:t>3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just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ru-RU" sz="1400">
                          <a:solidFill>
                            <a:srgbClr val="3F3F3F"/>
                          </a:solidFill>
                          <a:latin typeface="Times New Roman"/>
                          <a:ea typeface="Calibri"/>
                          <a:cs typeface="Calibri"/>
                        </a:rPr>
                        <a:t>9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just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ru-RU" sz="1400">
                          <a:solidFill>
                            <a:srgbClr val="3F3F3F"/>
                          </a:solidFill>
                          <a:latin typeface="Times New Roman"/>
                          <a:ea typeface="Calibri"/>
                          <a:cs typeface="Calibri"/>
                        </a:rPr>
                        <a:t>12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3">
                <a:tc>
                  <a:txBody>
                    <a:bodyPr/>
                    <a:lstStyle/>
                    <a:p>
                      <a:pPr marR="5080" indent="444500" algn="just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endParaRPr lang="ru-RU" sz="1400">
                        <a:solidFill>
                          <a:srgbClr val="3F3F3F"/>
                        </a:solidFill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just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ru-RU" sz="1400">
                          <a:solidFill>
                            <a:srgbClr val="3F3F3F"/>
                          </a:solidFill>
                          <a:latin typeface="Times New Roman"/>
                          <a:ea typeface="Calibri"/>
                          <a:cs typeface="Calibri"/>
                        </a:rPr>
                        <a:t>13%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just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ru-RU" sz="1400">
                          <a:solidFill>
                            <a:srgbClr val="3F3F3F"/>
                          </a:solidFill>
                          <a:latin typeface="Times New Roman"/>
                          <a:ea typeface="Calibri"/>
                          <a:cs typeface="Calibri"/>
                        </a:rPr>
                        <a:t>38%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just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ru-RU" sz="1400" dirty="0">
                          <a:solidFill>
                            <a:srgbClr val="3F3F3F"/>
                          </a:solidFill>
                          <a:latin typeface="Times New Roman"/>
                          <a:ea typeface="Calibri"/>
                          <a:cs typeface="Calibri"/>
                        </a:rPr>
                        <a:t>49%</a:t>
                      </a:r>
                      <a:endParaRPr lang="ru-RU" sz="1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5" name="Диаграмма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0688"/>
            <a:ext cx="45434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Диаграмма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996952"/>
            <a:ext cx="5709642" cy="3054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Что влияет на мотивацию учиться, когда ребенок оказывается в средней школе?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 smtClean="0"/>
              <a:t>1. Социализация</a:t>
            </a:r>
            <a:endParaRPr lang="ru-RU" dirty="0" smtClean="0"/>
          </a:p>
          <a:p>
            <a:r>
              <a:rPr lang="ru-RU" dirty="0" smtClean="0"/>
              <a:t>При переходе в среднюю школу меняются условия учёбы, требования становятся сложнее, а учителя сменяются. В это время любой ученик стремится обрести какой-то статус среди сверстников, что помогает ему принимать самого себя.</a:t>
            </a:r>
          </a:p>
          <a:p>
            <a:r>
              <a:rPr lang="ru-RU" b="1" dirty="0" smtClean="0"/>
              <a:t>2. Отношения с родителями и учителями</a:t>
            </a:r>
            <a:endParaRPr lang="ru-RU" dirty="0" smtClean="0"/>
          </a:p>
          <a:p>
            <a:r>
              <a:rPr lang="ru-RU" dirty="0" smtClean="0"/>
              <a:t>Родители и учителя для детей остаются важными людьми. Например, если у ребёнка проблемы с учителем биологии, едва ли по этому предмету будут пятёрки. И если в родителях ребёнок не видит поддержки, то оценки также не станут лучше.</a:t>
            </a:r>
          </a:p>
          <a:p>
            <a:r>
              <a:rPr lang="ru-RU" b="1" dirty="0" smtClean="0"/>
              <a:t>3. Интересы и способности</a:t>
            </a:r>
            <a:endParaRPr lang="ru-RU" dirty="0" smtClean="0"/>
          </a:p>
          <a:p>
            <a:r>
              <a:rPr lang="ru-RU" dirty="0" smtClean="0"/>
              <a:t>У детей в 5-7 классе часто возникает скука: им просто становится неинтересно учиться, потому что другие дела кажутся важнее. Например, провести время с друзьями или порисовать. Поэтому важно учитывать увлечения ребенка и поддерживать их — это повысить его мотивацию учиться.</a:t>
            </a:r>
          </a:p>
          <a:p>
            <a:r>
              <a:rPr lang="ru-RU" b="1" dirty="0" smtClean="0"/>
              <a:t>4. </a:t>
            </a:r>
            <a:r>
              <a:rPr lang="ru-RU" b="1" dirty="0" err="1" smtClean="0"/>
              <a:t>Саморегуляция</a:t>
            </a:r>
            <a:r>
              <a:rPr lang="ru-RU" b="1" dirty="0" smtClean="0"/>
              <a:t> и рабочая память ребёнка</a:t>
            </a:r>
            <a:r>
              <a:rPr lang="en-US" b="1" dirty="0" smtClean="0"/>
              <a:t> </a:t>
            </a:r>
            <a:endParaRPr lang="ru-RU" dirty="0" smtClean="0"/>
          </a:p>
          <a:p>
            <a:r>
              <a:rPr lang="ru-RU" dirty="0" smtClean="0"/>
              <a:t>Исследование школы МГУ им. М.В. Ломоносова «</a:t>
            </a:r>
            <a:r>
              <a:rPr lang="ru-RU" dirty="0" smtClean="0">
                <a:hlinkClick r:id="rId2"/>
              </a:rPr>
              <a:t>Мозг, когнитивные системы и интеллект</a:t>
            </a:r>
            <a:r>
              <a:rPr lang="ru-RU" dirty="0" smtClean="0"/>
              <a:t>» показало: чем настойчивей ребенок, тем больше он интересуется учебой и меньше увиливает от домашней работы и школьных заданий. Помимо этого, дети, которые лучше запомнили новый материал, чаще получали удовольствие от занятий.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Причины негативного отношения к школе и низкого уровня мотивации.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124744"/>
            <a:ext cx="7128792" cy="5112568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Причина – неумение учиться.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Действие взрослого – выявление слабых сторон. Поэтапная ликвидация слабых звеньев. Отмечать успехи. Показывать ученику его продвижение вперед.</a:t>
            </a:r>
          </a:p>
          <a:p>
            <a:pPr lvl="0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Причина – недостающие средства учения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(плохо развитые познавательные способности). Действия взрослого – ориентация на то, что ребенок может, игровая деятельностью, нестандартные задания.</a:t>
            </a:r>
          </a:p>
          <a:p>
            <a:pPr lvl="0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Поведение родителей.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Ведь всем известно, что ребенок с малолетства начинает подражать родителям. К тому же очень важно отношение родителей к учебе. Если ребенок слышит от них фразы “а ну ее, эту школу”, “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мучаться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скоро пойдешь” и т.п., то вряд ли он заинтересуется тем, что не нравится даже его родителям, которым его “абы пристроить”. Действия взрослого – поменять отношение к школе и учению в целом.</a:t>
            </a:r>
          </a:p>
          <a:p>
            <a:pPr lvl="0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Отсутствие познавательных ценностей в семье.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А видел ли ребенок вас с книгой, или в моменты, когда вы занимались какой-либо познавательной деятельностью.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Действия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взрослого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покажите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ребенку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вашей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познавательной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Дефицит внимания со стороны взрослого.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Действия взрослого – постарайтесь проанализировать сколько времени вы проводите в совместной деятельности с ребенком. Давайте попробуем это сделать сейчас: составьте ваш обычный распорядок дня, сколько раз вы упомянули в нем вашего ребенка, подумайте какие виды вашей деятельности </a:t>
            </a:r>
            <a:r>
              <a:rPr lang="ru-RU" dirty="0" smtClean="0"/>
              <a:t>можно заменить на общение с ребенком.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Родительские ошибки в мотивации</a:t>
            </a:r>
            <a:r>
              <a:rPr lang="en-US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964488" cy="547260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b="1" dirty="0" smtClean="0"/>
              <a:t> </a:t>
            </a:r>
            <a:r>
              <a:rPr lang="ru-RU" dirty="0" smtClean="0"/>
              <a:t>Часто родители </a:t>
            </a:r>
            <a:r>
              <a:rPr lang="ru-RU" dirty="0" err="1" smtClean="0"/>
              <a:t>демотивируют</a:t>
            </a:r>
            <a:r>
              <a:rPr lang="ru-RU" dirty="0" smtClean="0"/>
              <a:t> своих детей непреднамеренно.</a:t>
            </a:r>
          </a:p>
          <a:p>
            <a:r>
              <a:rPr lang="en-US" b="1" dirty="0" smtClean="0"/>
              <a:t>1. </a:t>
            </a:r>
            <a:r>
              <a:rPr lang="en-US" b="1" dirty="0" err="1" smtClean="0"/>
              <a:t>Слишком</a:t>
            </a:r>
            <a:r>
              <a:rPr lang="en-US" b="1" dirty="0" smtClean="0"/>
              <a:t> </a:t>
            </a:r>
            <a:r>
              <a:rPr lang="en-US" b="1" dirty="0" err="1" smtClean="0"/>
              <a:t>много</a:t>
            </a:r>
            <a:r>
              <a:rPr lang="en-US" b="1" dirty="0" smtClean="0"/>
              <a:t> </a:t>
            </a:r>
            <a:r>
              <a:rPr lang="en-US" b="1" dirty="0" err="1" smtClean="0"/>
              <a:t>наград</a:t>
            </a:r>
            <a:endParaRPr lang="ru-RU" dirty="0" smtClean="0"/>
          </a:p>
          <a:p>
            <a:r>
              <a:rPr lang="ru-RU" dirty="0" smtClean="0"/>
              <a:t>Постоянные поощрения детей за хорошую успеваемость — ловушка. Сначала может работать, но хватит этого ненадолго.</a:t>
            </a:r>
          </a:p>
          <a:p>
            <a:r>
              <a:rPr lang="ru-RU" dirty="0" smtClean="0"/>
              <a:t>Например, вы пообещали давать своему ребёнку за каждую пятёрку в школе по 100 р. Сначала он будет доволен, но позже откажется от такой сделки или скажет, что его пятерка стоит дороже. Наконец, он может просто привыкнуть к такой внешней мотивации — то есть она перестанет действовать.</a:t>
            </a:r>
          </a:p>
          <a:p>
            <a:r>
              <a:rPr lang="ru-RU" b="1" dirty="0" smtClean="0"/>
              <a:t>2.</a:t>
            </a:r>
            <a:r>
              <a:rPr lang="en-US" b="1" dirty="0" smtClean="0"/>
              <a:t> </a:t>
            </a:r>
            <a:r>
              <a:rPr lang="ru-RU" b="1" dirty="0" smtClean="0"/>
              <a:t>Погоня за оценками</a:t>
            </a:r>
            <a:endParaRPr lang="ru-RU" dirty="0" smtClean="0"/>
          </a:p>
          <a:p>
            <a:r>
              <a:rPr lang="ru-RU" dirty="0" smtClean="0"/>
              <a:t>Уходя из начальной школы, ребёнок сталкивается с более серьёзными предметами, да и ОГЭ в конце средней школы сдавать придётся, поэтому иногда родители считают, что оценки — показатель знаний.</a:t>
            </a:r>
          </a:p>
          <a:p>
            <a:r>
              <a:rPr lang="ru-RU" dirty="0" smtClean="0"/>
              <a:t>Школы подчеркивают важность академических результатов. Это практический аспект системы образования, но оценки — это еще не все. Хорошие оценки даже не являются точным предсказателем успеха. Лучший его индикатор — это не хорошие оценки или высокий </a:t>
            </a:r>
            <a:r>
              <a:rPr lang="en-US" dirty="0" smtClean="0"/>
              <a:t>IQ</a:t>
            </a:r>
            <a:r>
              <a:rPr lang="ru-RU" dirty="0" smtClean="0"/>
              <a:t>, а скорее эмоциональный интеллект. Как, по-вашему, добиваются успеха троечники?</a:t>
            </a:r>
          </a:p>
          <a:p>
            <a:r>
              <a:rPr lang="ru-RU" b="1" dirty="0" smtClean="0"/>
              <a:t>3.</a:t>
            </a:r>
            <a:r>
              <a:rPr lang="en-US" b="1" dirty="0" smtClean="0"/>
              <a:t> </a:t>
            </a:r>
            <a:r>
              <a:rPr lang="ru-RU" b="1" dirty="0" smtClean="0"/>
              <a:t>Чрезмерная опека</a:t>
            </a:r>
            <a:endParaRPr lang="ru-RU" dirty="0" smtClean="0"/>
          </a:p>
          <a:p>
            <a:r>
              <a:rPr lang="ru-RU" dirty="0" smtClean="0"/>
              <a:t>В 9 лет дети начинают осознавать себя и своё место в обществе. Ребенок, который делает выбор и берет за него ответственность, понимает, что он контролируют свою жизнь. Так он узнает, что может быть успешным в школе и за ее пределами.</a:t>
            </a:r>
          </a:p>
          <a:p>
            <a:r>
              <a:rPr lang="ru-RU" b="1" dirty="0" smtClean="0"/>
              <a:t>4.</a:t>
            </a:r>
            <a:r>
              <a:rPr lang="en-US" b="1" dirty="0" smtClean="0"/>
              <a:t> </a:t>
            </a:r>
            <a:r>
              <a:rPr lang="ru-RU" b="1" dirty="0" smtClean="0"/>
              <a:t>Отсутствие примера</a:t>
            </a:r>
            <a:endParaRPr lang="ru-RU" dirty="0" smtClean="0"/>
          </a:p>
          <a:p>
            <a:r>
              <a:rPr lang="ru-RU" dirty="0" smtClean="0"/>
              <a:t>Если ваши дети видят, что вам нравится приобретать новые навыки и знания, они, скорее всего, получат удовольствие от обучения. А если нет, то и сами ничего не захотят делать.</a:t>
            </a:r>
          </a:p>
          <a:p>
            <a:r>
              <a:rPr lang="ru-RU" b="1" dirty="0" smtClean="0"/>
              <a:t>5. Внимание на поведение, а не на его причину</a:t>
            </a:r>
            <a:endParaRPr lang="ru-RU" dirty="0" smtClean="0"/>
          </a:p>
          <a:p>
            <a:r>
              <a:rPr lang="ru-RU" dirty="0" smtClean="0"/>
              <a:t>Часто родители фокусируются лишь на внешних проявлениях — плохих оценках, отзывах учителей — но почему так происходит, понять не стремятся. А дети в этом возрасте особенно хотят, чтобы вы были готовы слушать, а не критиковать.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5 советов родителям по повышению мотивации детей к учебе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1052736"/>
            <a:ext cx="7992888" cy="5184576"/>
          </a:xfrm>
        </p:spPr>
        <p:txBody>
          <a:bodyPr>
            <a:normAutofit fontScale="32500" lnSpcReduction="20000"/>
          </a:bodyPr>
          <a:lstStyle/>
          <a:p>
            <a:r>
              <a:rPr lang="ru-RU" b="1" dirty="0" smtClean="0"/>
              <a:t>1</a:t>
            </a:r>
            <a:r>
              <a:rPr lang="ru-RU" sz="3700" b="1" dirty="0" smtClean="0"/>
              <a:t>. Перестаньте мотивировать</a:t>
            </a:r>
            <a:endParaRPr lang="ru-RU" sz="3700" dirty="0" smtClean="0"/>
          </a:p>
          <a:p>
            <a:r>
              <a:rPr lang="ru-RU" sz="3700" dirty="0" smtClean="0"/>
              <a:t>Парадокс, но работает. Быть мотивированным — значит наслаждаться деятельностью самостоятельно. Подумайте сами: если вам навязывают любовь к физике, будете ли вы её фанатом?</a:t>
            </a:r>
          </a:p>
          <a:p>
            <a:r>
              <a:rPr lang="ru-RU" sz="3700" i="1" dirty="0" smtClean="0"/>
              <a:t>Лучший подход — прекратить навязчиво использовать внешние факторы для мотивации, ведь с вашими детьми это уже не работает.</a:t>
            </a:r>
            <a:endParaRPr lang="ru-RU" sz="3700" dirty="0" smtClean="0"/>
          </a:p>
          <a:p>
            <a:r>
              <a:rPr lang="ru-RU" sz="3700" dirty="0" smtClean="0"/>
              <a:t>Михаил Истомин</a:t>
            </a:r>
          </a:p>
          <a:p>
            <a:r>
              <a:rPr lang="ru-RU" sz="3700" b="1" dirty="0" smtClean="0"/>
              <a:t>2. Вдохновляйте, а не контролируйте</a:t>
            </a:r>
            <a:endParaRPr lang="ru-RU" sz="3700" dirty="0" smtClean="0"/>
          </a:p>
          <a:p>
            <a:r>
              <a:rPr lang="ru-RU" sz="3700" dirty="0" smtClean="0"/>
              <a:t>Контроль мало кого мотивирует, что уж говорить о детях 9-13 лет. Давление и контроль не могут сделать деятельность приятной. Позвольте ребенку свободно проявлять инициативу. Наличие автономии — необходимое условие внутренней мотивации.</a:t>
            </a:r>
          </a:p>
          <a:p>
            <a:r>
              <a:rPr lang="ru-RU" sz="3700" b="1" dirty="0" smtClean="0"/>
              <a:t>3. Помогите понять важность учебы</a:t>
            </a:r>
            <a:endParaRPr lang="ru-RU" sz="3700" dirty="0" smtClean="0"/>
          </a:p>
          <a:p>
            <a:r>
              <a:rPr lang="ru-RU" sz="3700" dirty="0" smtClean="0"/>
              <a:t>Некоторые школьные предметы не доставляют удовольствия. Помните, его главный вопрос «Зачем?». </a:t>
            </a:r>
            <a:r>
              <a:rPr lang="en-US" sz="3700" dirty="0" err="1" smtClean="0"/>
              <a:t>Дети</a:t>
            </a:r>
            <a:r>
              <a:rPr lang="en-US" sz="3700" dirty="0" smtClean="0"/>
              <a:t> </a:t>
            </a:r>
            <a:r>
              <a:rPr lang="en-US" sz="3700" dirty="0" err="1" smtClean="0"/>
              <a:t>должны</a:t>
            </a:r>
            <a:r>
              <a:rPr lang="en-US" sz="3700" dirty="0" smtClean="0"/>
              <a:t> </a:t>
            </a:r>
            <a:r>
              <a:rPr lang="en-US" sz="3700" dirty="0" err="1" smtClean="0"/>
              <a:t>понять</a:t>
            </a:r>
            <a:r>
              <a:rPr lang="en-US" sz="3700" dirty="0" smtClean="0"/>
              <a:t> </a:t>
            </a:r>
            <a:r>
              <a:rPr lang="en-US" sz="3700" dirty="0" err="1" smtClean="0"/>
              <a:t>смысл</a:t>
            </a:r>
            <a:r>
              <a:rPr lang="en-US" sz="3700" dirty="0" smtClean="0"/>
              <a:t> и </a:t>
            </a:r>
            <a:r>
              <a:rPr lang="en-US" sz="3700" dirty="0" err="1" smtClean="0"/>
              <a:t>ценность</a:t>
            </a:r>
            <a:r>
              <a:rPr lang="en-US" sz="3700" dirty="0" smtClean="0"/>
              <a:t> </a:t>
            </a:r>
            <a:r>
              <a:rPr lang="en-US" sz="3700" dirty="0" err="1" smtClean="0"/>
              <a:t>того</a:t>
            </a:r>
            <a:r>
              <a:rPr lang="en-US" sz="3700" dirty="0" smtClean="0"/>
              <a:t>, </a:t>
            </a:r>
            <a:r>
              <a:rPr lang="en-US" sz="3700" dirty="0" err="1" smtClean="0"/>
              <a:t>что</a:t>
            </a:r>
            <a:r>
              <a:rPr lang="en-US" sz="3700" dirty="0" smtClean="0"/>
              <a:t> </a:t>
            </a:r>
            <a:r>
              <a:rPr lang="en-US" sz="3700" dirty="0" err="1" smtClean="0"/>
              <a:t>делают</a:t>
            </a:r>
            <a:r>
              <a:rPr lang="en-US" sz="3700" dirty="0" smtClean="0"/>
              <a:t>.</a:t>
            </a:r>
            <a:endParaRPr lang="ru-RU" sz="3700" dirty="0" smtClean="0"/>
          </a:p>
          <a:p>
            <a:r>
              <a:rPr lang="ru-RU" sz="3700" i="1" dirty="0" smtClean="0"/>
              <a:t>Помогите ребенку понять, почему учиться необходимо.</a:t>
            </a:r>
            <a:endParaRPr lang="ru-RU" sz="3700" dirty="0" smtClean="0"/>
          </a:p>
          <a:p>
            <a:r>
              <a:rPr lang="ru-RU" sz="3700" dirty="0" smtClean="0"/>
              <a:t>Михаил Истомин</a:t>
            </a:r>
          </a:p>
          <a:p>
            <a:r>
              <a:rPr lang="ru-RU" sz="3700" dirty="0" smtClean="0"/>
              <a:t>Например, иногда русский язык кажется скучным. Объясните ребенку, что если он хочет быть грамотным и вызывать уважение окружающих, он должен учить правила, даже если это не всегда приятно.</a:t>
            </a:r>
          </a:p>
          <a:p>
            <a:r>
              <a:rPr lang="ru-RU" sz="3700" b="1" dirty="0" smtClean="0"/>
              <a:t>4. Предоставьте ребенку автономию</a:t>
            </a:r>
            <a:endParaRPr lang="ru-RU" sz="3700" dirty="0" smtClean="0"/>
          </a:p>
          <a:p>
            <a:r>
              <a:rPr lang="ru-RU" sz="3700" dirty="0" smtClean="0"/>
              <a:t>Дети должны принимать решения сами, чтобы почувствовать свободу — жизненно важный внутренний </a:t>
            </a:r>
            <a:r>
              <a:rPr lang="ru-RU" sz="3700" dirty="0" err="1" smtClean="0"/>
              <a:t>мотиватор</a:t>
            </a:r>
            <a:r>
              <a:rPr lang="ru-RU" sz="3700" dirty="0" smtClean="0"/>
              <a:t>. Многие родители боятся, что если они позволят детям принимать решения самим, то те поступят неправильно. Но в 9-13 лет ребёнку необходим самостоятельный выбор, ведь он узнает себя и свои потребности, а также учится ответственности.</a:t>
            </a:r>
          </a:p>
          <a:p>
            <a:r>
              <a:rPr lang="ru-RU" sz="3700" dirty="0" smtClean="0"/>
              <a:t>Например, если ребенок выбрал не делать домашнее задание, даже после того, как вы объяснили его важность, пусть он столкнется с последствиями в школе.</a:t>
            </a:r>
          </a:p>
          <a:p>
            <a:r>
              <a:rPr lang="ru-RU" sz="3700" b="1" dirty="0" smtClean="0"/>
              <a:t>5.</a:t>
            </a:r>
            <a:r>
              <a:rPr lang="en-US" sz="3700" b="1" dirty="0" smtClean="0"/>
              <a:t> </a:t>
            </a:r>
            <a:r>
              <a:rPr lang="ru-RU" sz="3700" b="1" dirty="0" smtClean="0"/>
              <a:t>Принимайте</a:t>
            </a:r>
            <a:r>
              <a:rPr lang="en-US" sz="3700" b="1" dirty="0" smtClean="0"/>
              <a:t> </a:t>
            </a:r>
            <a:r>
              <a:rPr lang="ru-RU" sz="3700" b="1" dirty="0" smtClean="0"/>
              <a:t>участие</a:t>
            </a:r>
            <a:r>
              <a:rPr lang="en-US" sz="3700" b="1" dirty="0" smtClean="0"/>
              <a:t> </a:t>
            </a:r>
            <a:r>
              <a:rPr lang="ru-RU" sz="3700" b="1" dirty="0" smtClean="0"/>
              <a:t>в жизни ребенка</a:t>
            </a:r>
            <a:endParaRPr lang="ru-RU" sz="3700" dirty="0" smtClean="0"/>
          </a:p>
          <a:p>
            <a:r>
              <a:rPr lang="ru-RU" sz="3700" dirty="0" smtClean="0"/>
              <a:t>От уровня вашей заинтересованности будет зависеть успеваемость детей в школе. Например, примите участие непосредственно в учебе: почитайте вместе,</a:t>
            </a:r>
            <a:r>
              <a:rPr lang="en-US" sz="3700" dirty="0" smtClean="0"/>
              <a:t> </a:t>
            </a:r>
            <a:r>
              <a:rPr lang="ru-RU" sz="3700" dirty="0" smtClean="0">
                <a:hlinkClick r:id="rId2"/>
              </a:rPr>
              <a:t>решите задачки по математике</a:t>
            </a:r>
            <a:r>
              <a:rPr lang="ru-RU" sz="3700" dirty="0" smtClean="0"/>
              <a:t>. К примеру, можно устроить семейные чтения, когда вы вместе будете читать то, что задают в школе.</a:t>
            </a:r>
          </a:p>
          <a:p>
            <a:r>
              <a:rPr lang="ru-RU" sz="3700" dirty="0" smtClean="0"/>
              <a:t> </a:t>
            </a:r>
          </a:p>
          <a:p>
            <a:endParaRPr lang="ru-RU" sz="37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Период адаптации у пятиклассников может занять от двух месяцев до года.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Рекомендации:</a:t>
            </a:r>
            <a:endParaRPr lang="ru-RU" dirty="0" smtClean="0"/>
          </a:p>
          <a:p>
            <a:r>
              <a:rPr lang="ru-RU" i="1" dirty="0" smtClean="0"/>
              <a:t>Классному руководителю:</a:t>
            </a:r>
            <a:r>
              <a:rPr lang="ru-RU" dirty="0" smtClean="0"/>
              <a:t> Поддерживайте контакт с родителями обучающихся; Грамотное рассаживание детей в классе с учетом их индивидуальных особенностей, психологической совместимости, здоровья, пожеланий родителей.</a:t>
            </a:r>
          </a:p>
          <a:p>
            <a:r>
              <a:rPr lang="ru-RU" i="1" dirty="0" smtClean="0"/>
              <a:t>Учителям:</a:t>
            </a:r>
            <a:r>
              <a:rPr lang="ru-RU" dirty="0" smtClean="0"/>
              <a:t> Учитывайте трудности адаптационного периода, возрастные особенности пятиклассников в выборе терминологии, подборе методических приемов; Налаживайте эмоциональный контакт с классом; Развивайте навыки самоконтроля, умение оценивать свою работу и работу класса. 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anchor="ctr"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400" b="1" dirty="0" smtClean="0"/>
              <a:t>Спасибо за внимание!</a:t>
            </a:r>
            <a:endParaRPr lang="ru-RU" sz="5400" b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Возрастные особенности учащихся </a:t>
            </a:r>
            <a:br>
              <a:rPr lang="ru-RU" dirty="0" smtClean="0"/>
            </a:br>
            <a:r>
              <a:rPr lang="ru-RU" dirty="0" smtClean="0"/>
              <a:t>4 – 5 классов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59632" y="1557338"/>
          <a:ext cx="7128718" cy="4451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359"/>
                <a:gridCol w="3564359"/>
              </a:tblGrid>
              <a:tr h="1151582">
                <a:tc gridSpan="2">
                  <a:txBody>
                    <a:bodyPr/>
                    <a:lstStyle/>
                    <a:p>
                      <a:pPr marL="67945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Microsoft Sans Serif"/>
                        <a:cs typeface="Times New Roman" pitchFamily="18" charset="0"/>
                      </a:endParaRPr>
                    </a:p>
                    <a:p>
                      <a:pPr marL="1009650" marR="170180" indent="-82613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Ведущая деятельность – новообразование главное для данного возраста,</a:t>
                      </a:r>
                      <a:r>
                        <a:rPr lang="ru-RU" sz="2000" b="1" spc="-32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которое</a:t>
                      </a:r>
                      <a:r>
                        <a:rPr lang="ru-RU" sz="2000" b="1" spc="-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порождает</a:t>
                      </a:r>
                      <a:r>
                        <a:rPr lang="ru-RU" sz="2000" b="1" spc="-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все</a:t>
                      </a:r>
                      <a:r>
                        <a:rPr lang="ru-RU" sz="2000" b="1" spc="-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остальные</a:t>
                      </a:r>
                      <a:r>
                        <a:rPr lang="ru-RU" sz="2000" b="1" spc="-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новообразования</a:t>
                      </a:r>
                      <a:endParaRPr lang="ru-RU" sz="2000" dirty="0">
                        <a:latin typeface="Times New Roman" pitchFamily="18" charset="0"/>
                        <a:ea typeface="Microsoft Sans Serif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44216">
                <a:tc>
                  <a:txBody>
                    <a:bodyPr/>
                    <a:lstStyle/>
                    <a:p>
                      <a:pPr marL="67945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Учебная</a:t>
                      </a:r>
                      <a:r>
                        <a:rPr lang="ru-RU" sz="1600" b="1" spc="-1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(7</a:t>
                      </a:r>
                      <a:r>
                        <a:rPr lang="ru-RU" sz="1600" b="1" spc="-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–</a:t>
                      </a:r>
                      <a:r>
                        <a:rPr lang="ru-RU" sz="1600" b="1" spc="-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11</a:t>
                      </a:r>
                      <a:r>
                        <a:rPr lang="ru-RU" sz="1600" b="1" spc="-1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лет)</a:t>
                      </a:r>
                      <a:endParaRPr lang="ru-RU" sz="1600" dirty="0">
                        <a:latin typeface="Times New Roman" pitchFamily="18" charset="0"/>
                        <a:ea typeface="Microsoft Sans Serif"/>
                        <a:cs typeface="Times New Roman" pitchFamily="18" charset="0"/>
                      </a:endParaRPr>
                    </a:p>
                    <a:p>
                      <a:pPr marL="67945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Учебная</a:t>
                      </a:r>
                      <a:r>
                        <a:rPr lang="ru-RU" sz="1600" spc="-2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деятельность</a:t>
                      </a:r>
                      <a:r>
                        <a:rPr lang="ru-RU" sz="1600" spc="-1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способствует</a:t>
                      </a:r>
                    </a:p>
                    <a:p>
                      <a:pPr marL="67945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появлению</a:t>
                      </a:r>
                      <a:r>
                        <a:rPr lang="ru-RU" sz="1600" spc="-5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теоретического</a:t>
                      </a:r>
                      <a:r>
                        <a:rPr lang="ru-RU" sz="1600" spc="-4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мышления.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407035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Интимно-личностное общение со</a:t>
                      </a:r>
                      <a:r>
                        <a:rPr lang="ru-RU" sz="1600" b="1" spc="-32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сверстниками</a:t>
                      </a:r>
                      <a:r>
                        <a:rPr lang="ru-RU" sz="1600" b="1" spc="1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(11 –</a:t>
                      </a:r>
                      <a:r>
                        <a:rPr lang="ru-RU" sz="1600" b="1" spc="-1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14 лет)</a:t>
                      </a:r>
                      <a:endParaRPr lang="ru-RU" sz="1600" dirty="0">
                        <a:latin typeface="Times New Roman" pitchFamily="18" charset="0"/>
                        <a:ea typeface="Microsoft Sans Serif"/>
                        <a:cs typeface="Times New Roman" pitchFamily="18" charset="0"/>
                      </a:endParaRPr>
                    </a:p>
                    <a:p>
                      <a:pPr marL="67945" marR="52006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1600" spc="-5" dirty="0" err="1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Просоциальная</a:t>
                      </a:r>
                      <a:r>
                        <a:rPr lang="ru-RU" sz="1600" spc="-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деятельность –</a:t>
                      </a:r>
                      <a:r>
                        <a:rPr lang="ru-RU" sz="1600" spc="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прообраз</a:t>
                      </a:r>
                      <a:r>
                        <a:rPr lang="ru-RU" sz="1600" spc="-6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деятельности</a:t>
                      </a:r>
                      <a:r>
                        <a:rPr lang="ru-RU" sz="1600" spc="-6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взрослого</a:t>
                      </a:r>
                      <a:r>
                        <a:rPr lang="ru-RU" sz="1600" spc="-30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(журналист</a:t>
                      </a:r>
                      <a:r>
                        <a:rPr lang="ru-RU" sz="1600" spc="-1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школьной</a:t>
                      </a:r>
                      <a:r>
                        <a:rPr lang="ru-RU" sz="1600" spc="-1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газеты);</a:t>
                      </a:r>
                    </a:p>
                    <a:p>
                      <a:pPr marL="67945" marR="31877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проектная</a:t>
                      </a:r>
                      <a:r>
                        <a:rPr lang="ru-RU" sz="1600" spc="4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деятельность</a:t>
                      </a:r>
                      <a:r>
                        <a:rPr lang="ru-RU" sz="1600" spc="5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–</a:t>
                      </a:r>
                      <a:r>
                        <a:rPr lang="ru-RU" sz="1600" spc="5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серьѐзная</a:t>
                      </a:r>
                      <a:r>
                        <a:rPr lang="ru-RU" sz="1600" spc="-300" dirty="0" err="1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игра</a:t>
                      </a:r>
                      <a:r>
                        <a:rPr lang="ru-RU" sz="1600" spc="-4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(написание</a:t>
                      </a:r>
                      <a:r>
                        <a:rPr lang="ru-RU" sz="1600" spc="-5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резюме).</a:t>
                      </a:r>
                    </a:p>
                  </a:txBody>
                  <a:tcPr marL="0" marR="0" marT="0" marB="0"/>
                </a:tc>
              </a:tr>
              <a:tr h="793342">
                <a:tc gridSpan="2">
                  <a:txBody>
                    <a:bodyPr/>
                    <a:lstStyle/>
                    <a:p>
                      <a:pPr marL="67945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Microsoft Sans Serif"/>
                        <a:cs typeface="Times New Roman" pitchFamily="18" charset="0"/>
                      </a:endParaRPr>
                    </a:p>
                    <a:p>
                      <a:pPr marL="662305" marR="124460" indent="-52324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Сенситивный период (наиболее благоприятный период, когда психический</a:t>
                      </a:r>
                      <a:r>
                        <a:rPr lang="ru-RU" sz="1600" b="1" spc="-32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процесс</a:t>
                      </a:r>
                      <a:r>
                        <a:rPr lang="ru-RU" sz="1600" b="1" spc="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начинает</a:t>
                      </a:r>
                      <a:r>
                        <a:rPr lang="ru-RU" sz="1600" b="1" spc="-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формироваться и</a:t>
                      </a:r>
                      <a:r>
                        <a:rPr lang="ru-RU" sz="1600" b="1" spc="-1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значительно</a:t>
                      </a:r>
                      <a:r>
                        <a:rPr lang="ru-RU" sz="1600" b="1" spc="-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идёт</a:t>
                      </a:r>
                      <a:r>
                        <a:rPr lang="ru-RU" sz="1600" b="1" spc="-2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в</a:t>
                      </a:r>
                      <a:r>
                        <a:rPr lang="ru-RU" sz="1600" b="1" spc="-1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рост)</a:t>
                      </a:r>
                      <a:endParaRPr lang="ru-RU" sz="1600" dirty="0">
                        <a:latin typeface="Times New Roman" pitchFamily="18" charset="0"/>
                        <a:ea typeface="Microsoft Sans Serif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2272">
                <a:tc>
                  <a:txBody>
                    <a:bodyPr/>
                    <a:lstStyle/>
                    <a:p>
                      <a:pPr marL="67945" marR="464185">
                        <a:lnSpc>
                          <a:spcPct val="101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Сенситивный</a:t>
                      </a:r>
                      <a:r>
                        <a:rPr lang="ru-RU" sz="1600" spc="-3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период</a:t>
                      </a:r>
                      <a:r>
                        <a:rPr lang="ru-RU" sz="1600" spc="-25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для</a:t>
                      </a:r>
                      <a:r>
                        <a:rPr lang="ru-RU" sz="1600" spc="-25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развития</a:t>
                      </a:r>
                      <a:r>
                        <a:rPr lang="ru-RU" sz="1600" spc="-305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мышления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464185">
                        <a:lnSpc>
                          <a:spcPct val="101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Сенситивный</a:t>
                      </a:r>
                      <a:r>
                        <a:rPr lang="ru-RU" sz="1600" spc="-3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период</a:t>
                      </a:r>
                      <a:r>
                        <a:rPr lang="ru-RU" sz="1600" spc="-2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для</a:t>
                      </a:r>
                      <a:r>
                        <a:rPr lang="ru-RU" sz="1600" spc="-2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развития</a:t>
                      </a:r>
                      <a:r>
                        <a:rPr lang="ru-RU" sz="1600" spc="-30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письменной</a:t>
                      </a:r>
                      <a:r>
                        <a:rPr lang="ru-RU" sz="1600" spc="1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речи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043608" y="469968"/>
          <a:ext cx="7272808" cy="5748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04"/>
                <a:gridCol w="3636404"/>
              </a:tblGrid>
              <a:tr h="582768">
                <a:tc gridSpan="2">
                  <a:txBody>
                    <a:bodyPr/>
                    <a:lstStyle/>
                    <a:p>
                      <a:pPr marL="67945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Microsoft Sans Serif"/>
                        <a:cs typeface="Times New Roman" pitchFamily="18" charset="0"/>
                      </a:endParaRPr>
                    </a:p>
                    <a:p>
                      <a:pPr marL="283210" marR="28067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Функции,</a:t>
                      </a:r>
                      <a:r>
                        <a:rPr lang="ru-RU" sz="2000" b="1" spc="-1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находящиеся</a:t>
                      </a:r>
                      <a:r>
                        <a:rPr lang="ru-RU" sz="2000" b="1" spc="-2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в</a:t>
                      </a:r>
                      <a:r>
                        <a:rPr lang="ru-RU" sz="2000" b="1" spc="-2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развитии</a:t>
                      </a:r>
                      <a:endParaRPr lang="ru-RU" sz="2000" dirty="0">
                        <a:latin typeface="Times New Roman" pitchFamily="18" charset="0"/>
                        <a:ea typeface="Microsoft Sans Serif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5368">
                <a:tc>
                  <a:txBody>
                    <a:bodyPr/>
                    <a:lstStyle/>
                    <a:p>
                      <a:pPr marL="67945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Microsoft Sans Serif"/>
                        <a:cs typeface="Times New Roman" pitchFamily="18" charset="0"/>
                      </a:endParaRPr>
                    </a:p>
                    <a:p>
                      <a:pPr marL="74485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4</a:t>
                      </a:r>
                      <a:r>
                        <a:rPr lang="ru-RU" sz="1600" b="1" spc="-1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класс</a:t>
                      </a:r>
                      <a:r>
                        <a:rPr lang="ru-RU" sz="1600" b="1" spc="31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(10 – 11</a:t>
                      </a:r>
                      <a:r>
                        <a:rPr lang="ru-RU" sz="1600" b="1" spc="-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лет)</a:t>
                      </a:r>
                      <a:endParaRPr lang="ru-RU" sz="1600" dirty="0">
                        <a:latin typeface="Times New Roman" pitchFamily="18" charset="0"/>
                        <a:ea typeface="Microsoft Sans Serif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Microsoft Sans Serif"/>
                        <a:cs typeface="Times New Roman" pitchFamily="18" charset="0"/>
                      </a:endParaRPr>
                    </a:p>
                    <a:p>
                      <a:pPr marL="68072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5</a:t>
                      </a:r>
                      <a:r>
                        <a:rPr lang="ru-RU" sz="1600" b="1" spc="-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класс</a:t>
                      </a:r>
                      <a:r>
                        <a:rPr lang="ru-RU" sz="1600" b="1" spc="-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– (11</a:t>
                      </a:r>
                      <a:r>
                        <a:rPr lang="ru-RU" sz="1600" b="1" spc="-1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–</a:t>
                      </a:r>
                      <a:r>
                        <a:rPr lang="ru-RU" sz="1600" b="1" spc="-1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12</a:t>
                      </a:r>
                      <a:r>
                        <a:rPr lang="ru-RU" sz="1600" b="1" spc="32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лет)</a:t>
                      </a:r>
                      <a:endParaRPr lang="ru-RU" sz="1600" dirty="0">
                        <a:latin typeface="Times New Roman" pitchFamily="18" charset="0"/>
                        <a:ea typeface="Microsoft Sans Serif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495368">
                <a:tc gridSpan="2">
                  <a:txBody>
                    <a:bodyPr/>
                    <a:lstStyle/>
                    <a:p>
                      <a:pPr marL="283210" marR="27940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Память</a:t>
                      </a:r>
                      <a:endParaRPr lang="ru-RU" sz="1600" dirty="0">
                        <a:latin typeface="Times New Roman" pitchFamily="18" charset="0"/>
                        <a:ea typeface="Microsoft Sans Serif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4991">
                <a:tc>
                  <a:txBody>
                    <a:bodyPr/>
                    <a:lstStyle/>
                    <a:p>
                      <a:pPr marL="67945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Совершенствование</a:t>
                      </a:r>
                      <a:r>
                        <a:rPr lang="ru-RU" sz="1600" spc="-5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памяти:</a:t>
                      </a:r>
                    </a:p>
                    <a:p>
                      <a:pPr marL="67945" marR="281305">
                        <a:lnSpc>
                          <a:spcPct val="101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приобретение и усвоением приѐмов</a:t>
                      </a:r>
                      <a:r>
                        <a:rPr lang="ru-RU" sz="1600" spc="5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spc="-5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смыслового</a:t>
                      </a:r>
                      <a:r>
                        <a:rPr lang="ru-RU" sz="1600" spc="-7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запоминания</a:t>
                      </a:r>
                      <a:r>
                        <a:rPr lang="ru-RU" sz="1600" spc="-7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материала.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229870" indent="42545">
                        <a:lnSpc>
                          <a:spcPct val="101000"/>
                        </a:lnSpc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Смысловое</a:t>
                      </a:r>
                      <a:r>
                        <a:rPr lang="ru-RU" sz="1600" spc="-6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spc="-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запоминание</a:t>
                      </a:r>
                      <a:r>
                        <a:rPr lang="ru-RU" sz="1600" spc="-6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(логическая</a:t>
                      </a:r>
                      <a:r>
                        <a:rPr lang="ru-RU" sz="1600" spc="-30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память).</a:t>
                      </a:r>
                    </a:p>
                  </a:txBody>
                  <a:tcPr marL="0" marR="0" marT="0" marB="0"/>
                </a:tc>
              </a:tr>
              <a:tr h="950022">
                <a:tc gridSpan="2">
                  <a:txBody>
                    <a:bodyPr/>
                    <a:lstStyle/>
                    <a:p>
                      <a:pPr marL="283210" marR="281305" algn="ctr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Внимание</a:t>
                      </a:r>
                      <a:endParaRPr lang="ru-RU" sz="1600" dirty="0">
                        <a:latin typeface="Times New Roman" pitchFamily="18" charset="0"/>
                        <a:ea typeface="Microsoft Sans Serif"/>
                        <a:cs typeface="Times New Roman" pitchFamily="18" charset="0"/>
                      </a:endParaRPr>
                    </a:p>
                    <a:p>
                      <a:pPr marL="283210" marR="281305"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(при овладении математикой ведущая роль принадлежит объему внимания,</a:t>
                      </a:r>
                      <a:r>
                        <a:rPr lang="ru-RU" sz="1600" spc="-30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успешность</a:t>
                      </a:r>
                      <a:r>
                        <a:rPr lang="ru-RU" sz="1600" spc="-4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усвоения</a:t>
                      </a:r>
                      <a:r>
                        <a:rPr lang="ru-RU" sz="1600" spc="-5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русского</a:t>
                      </a:r>
                      <a:r>
                        <a:rPr lang="ru-RU" sz="1600" spc="-5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языка</a:t>
                      </a:r>
                      <a:r>
                        <a:rPr lang="ru-RU" sz="1600" spc="-4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связана</a:t>
                      </a:r>
                      <a:r>
                        <a:rPr lang="ru-RU" sz="1600" spc="-4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с</a:t>
                      </a:r>
                      <a:r>
                        <a:rPr lang="ru-RU" sz="1600" spc="-5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распределением</a:t>
                      </a:r>
                      <a:r>
                        <a:rPr lang="ru-RU" sz="1600" spc="-5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внимания,</a:t>
                      </a:r>
                      <a:r>
                        <a:rPr lang="ru-RU" sz="1600" spc="-5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а</a:t>
                      </a:r>
                      <a:r>
                        <a:rPr lang="ru-RU" sz="1600" spc="-30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обучение</a:t>
                      </a:r>
                      <a:r>
                        <a:rPr lang="ru-RU" sz="1600" spc="1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чтению</a:t>
                      </a:r>
                      <a:r>
                        <a:rPr lang="ru-RU" sz="1600" spc="1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-</a:t>
                      </a:r>
                      <a:r>
                        <a:rPr lang="ru-RU" sz="1600" spc="1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с</a:t>
                      </a:r>
                      <a:r>
                        <a:rPr lang="ru-RU" sz="1600" spc="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устойчивостью</a:t>
                      </a:r>
                      <a:r>
                        <a:rPr lang="ru-RU" sz="1600" spc="1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внимания)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5368">
                <a:tc gridSpan="2">
                  <a:txBody>
                    <a:bodyPr/>
                    <a:lstStyle/>
                    <a:p>
                      <a:pPr marL="281940" marR="28130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Мышление</a:t>
                      </a:r>
                      <a:endParaRPr lang="ru-RU" sz="1600" dirty="0">
                        <a:latin typeface="Times New Roman" pitchFamily="18" charset="0"/>
                        <a:ea typeface="Microsoft Sans Serif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4764">
                <a:tc>
                  <a:txBody>
                    <a:bodyPr/>
                    <a:lstStyle/>
                    <a:p>
                      <a:pPr marL="67945" marR="61087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Словесно-логическое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мышление</a:t>
                      </a:r>
                      <a:r>
                        <a:rPr lang="ru-RU" sz="1600" spc="-30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развивается.</a:t>
                      </a:r>
                    </a:p>
                    <a:p>
                      <a:pPr marL="67945" marR="307340" algn="just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Формируется понятийное мышление</a:t>
                      </a:r>
                      <a:r>
                        <a:rPr lang="ru-RU" sz="1600" spc="-30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(выполняет</a:t>
                      </a:r>
                      <a:r>
                        <a:rPr lang="ru-RU" sz="1600" spc="-3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и</a:t>
                      </a:r>
                      <a:r>
                        <a:rPr lang="ru-RU" sz="1600" spc="-2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исследует</a:t>
                      </a:r>
                      <a:r>
                        <a:rPr lang="ru-RU" sz="1600" spc="-3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связи</a:t>
                      </a:r>
                      <a:r>
                        <a:rPr lang="ru-RU" sz="1600" spc="-2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между</a:t>
                      </a:r>
                      <a:r>
                        <a:rPr lang="ru-RU" sz="1600" spc="-31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объектами)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just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Понятийное</a:t>
                      </a:r>
                      <a:r>
                        <a:rPr lang="ru-RU" sz="1600" spc="-4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мышление</a:t>
                      </a:r>
                      <a:r>
                        <a:rPr lang="ru-RU" sz="1600" spc="-3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развивается.</a:t>
                      </a:r>
                    </a:p>
                    <a:p>
                      <a:pPr marL="67945" marR="60325" algn="just">
                        <a:lnSpc>
                          <a:spcPct val="101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Начинает</a:t>
                      </a:r>
                      <a:r>
                        <a:rPr lang="ru-RU" sz="1600" spc="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формироваться</a:t>
                      </a:r>
                      <a:r>
                        <a:rPr lang="ru-RU" sz="1600" spc="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абстрактное</a:t>
                      </a:r>
                      <a:r>
                        <a:rPr lang="ru-RU" sz="1600" spc="-30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мышление</a:t>
                      </a:r>
                      <a:r>
                        <a:rPr lang="ru-RU" sz="1600" spc="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(поиск</a:t>
                      </a:r>
                      <a:r>
                        <a:rPr lang="ru-RU" sz="1600" spc="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связей</a:t>
                      </a:r>
                      <a:r>
                        <a:rPr lang="ru-RU" sz="1600" spc="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между</a:t>
                      </a:r>
                      <a:r>
                        <a:rPr lang="ru-RU" sz="1600" spc="-30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отношениями:</a:t>
                      </a:r>
                      <a:r>
                        <a:rPr lang="ru-RU" sz="1600" spc="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способность</a:t>
                      </a:r>
                      <a:r>
                        <a:rPr lang="ru-RU" sz="1600" spc="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учитывать</a:t>
                      </a:r>
                      <a:r>
                        <a:rPr lang="ru-RU" sz="1600" spc="-30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все</a:t>
                      </a:r>
                      <a:r>
                        <a:rPr lang="ru-RU" sz="1600" spc="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комбинации</a:t>
                      </a:r>
                      <a:r>
                        <a:rPr lang="ru-RU" sz="1600" spc="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при</a:t>
                      </a:r>
                      <a:r>
                        <a:rPr lang="ru-RU" sz="1600" spc="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поиске</a:t>
                      </a:r>
                      <a:r>
                        <a:rPr lang="ru-RU" sz="1600" spc="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решения</a:t>
                      </a:r>
                      <a:r>
                        <a:rPr lang="ru-RU" sz="1600" spc="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проблемы;</a:t>
                      </a:r>
                      <a:r>
                        <a:rPr lang="ru-RU" sz="1600" spc="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способность</a:t>
                      </a:r>
                      <a:r>
                        <a:rPr lang="ru-RU" sz="1600" spc="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предполагать,</a:t>
                      </a:r>
                      <a:r>
                        <a:rPr lang="ru-RU" sz="1600" spc="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какое влияние одна переменная окажет</a:t>
                      </a:r>
                      <a:r>
                        <a:rPr lang="ru-RU" sz="1600" spc="-30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на</a:t>
                      </a:r>
                      <a:r>
                        <a:rPr lang="ru-RU" sz="1600" spc="1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другую)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971600" y="404663"/>
          <a:ext cx="7632848" cy="3892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816424"/>
              </a:tblGrid>
              <a:tr h="650183">
                <a:tc gridSpan="2">
                  <a:txBody>
                    <a:bodyPr/>
                    <a:lstStyle/>
                    <a:p>
                      <a:pPr marL="283210" marR="28067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 pitchFamily="18" charset="0"/>
                        <a:ea typeface="Microsoft Sans Serif"/>
                        <a:cs typeface="Times New Roman" pitchFamily="18" charset="0"/>
                      </a:endParaRPr>
                    </a:p>
                    <a:p>
                      <a:pPr marL="283210" marR="28067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Учебные </a:t>
                      </a:r>
                      <a:r>
                        <a:rPr lang="ru-RU" sz="20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умения</a:t>
                      </a:r>
                      <a:r>
                        <a:rPr lang="ru-RU" sz="2000" b="1" spc="-1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и</a:t>
                      </a:r>
                      <a:r>
                        <a:rPr lang="ru-RU" sz="2000" b="1" spc="3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навыки</a:t>
                      </a:r>
                      <a:endParaRPr lang="ru-RU" sz="2000" dirty="0">
                        <a:latin typeface="Times New Roman" pitchFamily="18" charset="0"/>
                        <a:ea typeface="Microsoft Sans Serif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42106">
                <a:tc>
                  <a:txBody>
                    <a:bodyPr/>
                    <a:lstStyle/>
                    <a:p>
                      <a:pPr marL="6794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К</a:t>
                      </a:r>
                      <a:r>
                        <a:rPr lang="ru-RU" sz="1600" spc="-45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4</a:t>
                      </a:r>
                      <a:r>
                        <a:rPr lang="ru-RU" sz="1600" spc="-35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классу</a:t>
                      </a:r>
                      <a:r>
                        <a:rPr lang="ru-RU" sz="1600" spc="-55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складывается</a:t>
                      </a:r>
                    </a:p>
                    <a:p>
                      <a:pPr marL="6794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индивидуальный стиль учебной</a:t>
                      </a:r>
                      <a:r>
                        <a:rPr lang="ru-RU" sz="1600" spc="1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работы.</a:t>
                      </a:r>
                    </a:p>
                    <a:p>
                      <a:pPr marL="6794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Владение</a:t>
                      </a:r>
                      <a:r>
                        <a:rPr lang="ru-RU" sz="1600" spc="-6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продуктивными</a:t>
                      </a:r>
                      <a:r>
                        <a:rPr lang="ru-RU" sz="1600" spc="-6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приемами</a:t>
                      </a:r>
                    </a:p>
                    <a:p>
                      <a:pPr marL="67945">
                        <a:lnSpc>
                          <a:spcPts val="1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учебной</a:t>
                      </a:r>
                      <a:r>
                        <a:rPr lang="ru-RU" sz="1600" spc="-45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работы</a:t>
                      </a:r>
                      <a:r>
                        <a:rPr lang="ru-RU" sz="1600" spc="-45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означает,</a:t>
                      </a:r>
                      <a:r>
                        <a:rPr lang="ru-RU" sz="1600" spc="-45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что</a:t>
                      </a:r>
                      <a:r>
                        <a:rPr lang="ru-RU" sz="1600" spc="-45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школьник</a:t>
                      </a:r>
                    </a:p>
                    <a:p>
                      <a:pPr marL="67945">
                        <a:lnSpc>
                          <a:spcPts val="1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приобрел умение учиться: он способен качественно усваивать предлагаемые знания и, в случае необходимости, добывать их самостоятельно.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Microsoft Sans Serif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Microsoft Sans Serif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650183">
                <a:tc gridSpan="2">
                  <a:txBody>
                    <a:bodyPr/>
                    <a:lstStyle/>
                    <a:p>
                      <a:pPr marL="283210" marR="28130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Развитие</a:t>
                      </a:r>
                      <a:r>
                        <a:rPr lang="ru-RU" sz="2000" b="1" spc="-3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личности</a:t>
                      </a:r>
                      <a:endParaRPr lang="ru-RU" sz="2000" dirty="0">
                        <a:latin typeface="Times New Roman" pitchFamily="18" charset="0"/>
                        <a:ea typeface="Microsoft Sans Serif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183">
                <a:tc>
                  <a:txBody>
                    <a:bodyPr/>
                    <a:lstStyle/>
                    <a:p>
                      <a:pPr marL="67945" marR="586740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Microsoft Sans Serif"/>
                        <a:cs typeface="Times New Roman" pitchFamily="18" charset="0"/>
                      </a:endParaRPr>
                    </a:p>
                    <a:p>
                      <a:pPr marL="67945" marR="586740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Личность</a:t>
                      </a:r>
                      <a:r>
                        <a:rPr lang="ru-RU" sz="1600" spc="45" dirty="0" smtClean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–</a:t>
                      </a:r>
                      <a:r>
                        <a:rPr lang="ru-RU" sz="1600" spc="5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формируется</a:t>
                      </a:r>
                      <a:r>
                        <a:rPr lang="ru-RU" sz="1600" spc="4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чувство</a:t>
                      </a:r>
                      <a:r>
                        <a:rPr lang="ru-RU" sz="1600" spc="-3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компетентности,</a:t>
                      </a:r>
                      <a:r>
                        <a:rPr lang="ru-RU" sz="1600" spc="-3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самооценка.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302260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Microsoft Sans Serif"/>
                        <a:cs typeface="Times New Roman" pitchFamily="18" charset="0"/>
                      </a:endParaRPr>
                    </a:p>
                    <a:p>
                      <a:pPr marL="67945" marR="302260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Личность</a:t>
                      </a:r>
                      <a:r>
                        <a:rPr lang="ru-RU" sz="1600" spc="60" dirty="0" smtClean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–</a:t>
                      </a:r>
                      <a:r>
                        <a:rPr lang="ru-RU" sz="1600" spc="7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начинает</a:t>
                      </a:r>
                      <a:r>
                        <a:rPr lang="ru-RU" sz="1600" spc="4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формироваться</a:t>
                      </a:r>
                      <a:r>
                        <a:rPr lang="ru-RU" sz="1600" spc="-305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самосознание</a:t>
                      </a:r>
                      <a:r>
                        <a:rPr lang="ru-RU" sz="1600" spc="-3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(чувство</a:t>
                      </a:r>
                      <a:r>
                        <a:rPr lang="ru-RU" sz="1600" spc="-2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Microsoft Sans Serif"/>
                          <a:cs typeface="Times New Roman" pitchFamily="18" charset="0"/>
                        </a:rPr>
                        <a:t>взрослости)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4" name="Рисунок 3" descr="http://school4-26.ucoz.ru/kartinka/prodelkin_v_shkole_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797152"/>
            <a:ext cx="3744448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  <p:extLst>
      <p:ext uri="{BB962C8B-B14F-4D97-AF65-F5344CB8AC3E}">
        <p14:creationId xmlns=""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258"/>
          <p:cNvSpPr txBox="1">
            <a:spLocks noChangeArrowheads="1"/>
          </p:cNvSpPr>
          <p:nvPr/>
        </p:nvSpPr>
        <p:spPr bwMode="gray">
          <a:xfrm>
            <a:off x="2071670" y="2886014"/>
            <a:ext cx="664373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dirty="0">
                <a:solidFill>
                  <a:srgbClr val="23735D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solidFill>
                <a:srgbClr val="23735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 Box 268"/>
          <p:cNvSpPr txBox="1">
            <a:spLocks noChangeArrowheads="1"/>
          </p:cNvSpPr>
          <p:nvPr/>
        </p:nvSpPr>
        <p:spPr bwMode="gray">
          <a:xfrm>
            <a:off x="1451189" y="5869054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25" name="Заголовок 2"/>
          <p:cNvSpPr>
            <a:spLocks noGrp="1"/>
          </p:cNvSpPr>
          <p:nvPr>
            <p:ph type="title"/>
          </p:nvPr>
        </p:nvSpPr>
        <p:spPr>
          <a:xfrm>
            <a:off x="214282" y="71414"/>
            <a:ext cx="7964388" cy="1594378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ДИАГНОСТИКА УРОВНЯ</a:t>
            </a:r>
            <a:br>
              <a:rPr lang="ru-RU" sz="2000" b="1" dirty="0" smtClean="0"/>
            </a:br>
            <a:r>
              <a:rPr lang="ru-RU" sz="2000" b="1" dirty="0" smtClean="0"/>
              <a:t>ИНТЕЛЛЕКТУАЛЬНОГО РАЗВИТИЯ</a:t>
            </a:r>
            <a:br>
              <a:rPr lang="ru-RU" sz="2000" b="1" dirty="0" smtClean="0"/>
            </a:br>
            <a:r>
              <a:rPr lang="ru-RU" sz="2000" b="1" dirty="0" smtClean="0"/>
              <a:t>МЛАДШИХ ШКОЛЬНИКОВ</a:t>
            </a:r>
            <a:br>
              <a:rPr lang="ru-RU" sz="2000" b="1" dirty="0" smtClean="0"/>
            </a:br>
            <a:r>
              <a:rPr lang="ru-RU" sz="2000" b="1" dirty="0" smtClean="0"/>
              <a:t>ПРИ ПЕРЕХОДЕ В СРЕДНЕЕ ЗВЕНО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9128" t="21281" r="9517" b="6250"/>
          <a:stretch>
            <a:fillRect/>
          </a:stretch>
        </p:blipFill>
        <p:spPr bwMode="auto">
          <a:xfrm>
            <a:off x="1" y="1844824"/>
            <a:ext cx="8428448" cy="42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258"/>
          <p:cNvSpPr txBox="1">
            <a:spLocks noChangeArrowheads="1"/>
          </p:cNvSpPr>
          <p:nvPr/>
        </p:nvSpPr>
        <p:spPr bwMode="gray">
          <a:xfrm>
            <a:off x="2071670" y="2886014"/>
            <a:ext cx="664373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dirty="0">
                <a:solidFill>
                  <a:srgbClr val="23735D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solidFill>
                <a:srgbClr val="23735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 Box 268"/>
          <p:cNvSpPr txBox="1">
            <a:spLocks noChangeArrowheads="1"/>
          </p:cNvSpPr>
          <p:nvPr/>
        </p:nvSpPr>
        <p:spPr bwMode="gray">
          <a:xfrm>
            <a:off x="1451189" y="5869054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25" name="Заголовок 2"/>
          <p:cNvSpPr>
            <a:spLocks noGrp="1"/>
          </p:cNvSpPr>
          <p:nvPr>
            <p:ph type="title"/>
          </p:nvPr>
        </p:nvSpPr>
        <p:spPr>
          <a:xfrm>
            <a:off x="214282" y="71414"/>
            <a:ext cx="7964388" cy="1594378"/>
          </a:xfrm>
        </p:spPr>
        <p:txBody>
          <a:bodyPr>
            <a:noAutofit/>
          </a:bodyPr>
          <a:lstStyle/>
          <a:p>
            <a:endParaRPr lang="ru-RU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l="12167" t="23251" r="22528" b="7844"/>
          <a:stretch>
            <a:fillRect/>
          </a:stretch>
        </p:blipFill>
        <p:spPr bwMode="auto">
          <a:xfrm>
            <a:off x="395536" y="764704"/>
            <a:ext cx="8496944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258"/>
          <p:cNvSpPr txBox="1">
            <a:spLocks noChangeArrowheads="1"/>
          </p:cNvSpPr>
          <p:nvPr/>
        </p:nvSpPr>
        <p:spPr bwMode="gray">
          <a:xfrm>
            <a:off x="2071670" y="2886014"/>
            <a:ext cx="664373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dirty="0">
                <a:solidFill>
                  <a:srgbClr val="23735D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solidFill>
                <a:srgbClr val="23735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 Box 268"/>
          <p:cNvSpPr txBox="1">
            <a:spLocks noChangeArrowheads="1"/>
          </p:cNvSpPr>
          <p:nvPr/>
        </p:nvSpPr>
        <p:spPr bwMode="gray">
          <a:xfrm>
            <a:off x="1451189" y="5869054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2771799" y="2492897"/>
            <a:ext cx="5722913" cy="403244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4200" b="1" dirty="0" smtClean="0">
                <a:solidFill>
                  <a:srgbClr val="23735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rgbClr val="23735D"/>
                </a:solidFill>
                <a:latin typeface="Times New Roman" pitchFamily="18" charset="0"/>
                <a:cs typeface="Times New Roman" pitchFamily="18" charset="0"/>
              </a:rPr>
              <a:t>Дезадаптация</a:t>
            </a:r>
            <a:endParaRPr lang="ru-RU" sz="3400" b="1" dirty="0" smtClean="0">
              <a:solidFill>
                <a:srgbClr val="23735D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Большим объемом теоретической информации, предлагаемой к усвоению </a:t>
            </a:r>
          </a:p>
          <a:p>
            <a:pPr marL="457200" indent="-457200">
              <a:buAutoNum type="arabicParenR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 Переход от одного, привычного учителя к взаимодействию с несколькими         различными учителями-предметниками.</a:t>
            </a:r>
          </a:p>
          <a:p>
            <a:pPr marL="457200" indent="-457200">
              <a:buAutoNum type="arabicParenR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Неуверенность в себе, повышенная тревожность, завышенные требования со стороны учителей, родителей. 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результате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падение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самооценки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Наличие личных проблем. В среднем звене появляется первая любовь, чаще всего безответная, ссоры с друзьями, родителями.</a:t>
            </a:r>
          </a:p>
          <a:p>
            <a:pPr marL="457200" indent="-457200">
              <a:buAutoNum type="arabicParenR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в среднее звено может совпасть с началом физиологических изменений. В итоге – ребенок рассеян, плаксив, он не высыпается. Нужно опять же больше внимания.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04664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Школьная адаптация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это процесс, который подразумевает приспособление ребенка к условиям и требованиям обучения. Итог школьной адаптации может быть как положительным, так и отрицательным. Положительный итог - непосредственно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адаптированность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которая обеспечивает успешность последующей учебной деятельности, а отрицательный итог –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дезадаптированность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 есть, неадекватный процесс адаптации ребенка к школе.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258"/>
          <p:cNvSpPr txBox="1">
            <a:spLocks noChangeArrowheads="1"/>
          </p:cNvSpPr>
          <p:nvPr/>
        </p:nvSpPr>
        <p:spPr bwMode="gray">
          <a:xfrm>
            <a:off x="2071670" y="2886014"/>
            <a:ext cx="664373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dirty="0">
                <a:solidFill>
                  <a:srgbClr val="23735D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solidFill>
                <a:srgbClr val="23735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 Box 268"/>
          <p:cNvSpPr txBox="1">
            <a:spLocks noChangeArrowheads="1"/>
          </p:cNvSpPr>
          <p:nvPr/>
        </p:nvSpPr>
        <p:spPr bwMode="gray">
          <a:xfrm>
            <a:off x="1451189" y="5869054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25" name="Заголовок 2"/>
          <p:cNvSpPr>
            <a:spLocks noGrp="1"/>
          </p:cNvSpPr>
          <p:nvPr>
            <p:ph type="title"/>
          </p:nvPr>
        </p:nvSpPr>
        <p:spPr>
          <a:xfrm>
            <a:off x="214282" y="71414"/>
            <a:ext cx="7964388" cy="1594378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Анкета для оценки уровня школьной мотивации учащихся (методика </a:t>
            </a:r>
            <a:r>
              <a:rPr lang="ru-RU" sz="2000" b="1" dirty="0" err="1" smtClean="0"/>
              <a:t>Лускановой</a:t>
            </a:r>
            <a:r>
              <a:rPr lang="ru-RU" sz="2000" b="1" dirty="0" smtClean="0"/>
              <a:t> Н.Г.) </a:t>
            </a: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1268761"/>
          <a:ext cx="7992889" cy="4392486"/>
        </p:xfrm>
        <a:graphic>
          <a:graphicData uri="http://schemas.openxmlformats.org/drawingml/2006/table">
            <a:tbl>
              <a:tblPr/>
              <a:tblGrid>
                <a:gridCol w="1997596"/>
                <a:gridCol w="1998431"/>
                <a:gridCol w="1998431"/>
                <a:gridCol w="1998431"/>
              </a:tblGrid>
              <a:tr h="1425934">
                <a:tc>
                  <a:txBody>
                    <a:bodyPr/>
                    <a:lstStyle/>
                    <a:p>
                      <a:pPr marR="5080" indent="444500" algn="ctr">
                        <a:lnSpc>
                          <a:spcPct val="111000"/>
                        </a:lnSpc>
                        <a:spcAft>
                          <a:spcPts val="600"/>
                        </a:spcAft>
                      </a:pPr>
                      <a:endParaRPr lang="en-US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ctr">
                        <a:lnSpc>
                          <a:spcPct val="111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Высокий уровень школьной мотивации</a:t>
                      </a:r>
                      <a:endParaRPr lang="ru-RU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5080" indent="444500" algn="ctr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Положительное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отношение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к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школе</a:t>
                      </a:r>
                      <a:endParaRPr lang="ru-RU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ctr">
                        <a:lnSpc>
                          <a:spcPct val="111000"/>
                        </a:lnSpc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Низкая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школьная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мотивация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83">
                <a:tc>
                  <a:txBody>
                    <a:bodyPr/>
                    <a:lstStyle/>
                    <a:p>
                      <a:pPr marL="90170" marR="5080" indent="444500" algn="ctr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5А(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ctr">
                        <a:lnSpc>
                          <a:spcPct val="111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5080" indent="444500" algn="ctr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ctr">
                        <a:lnSpc>
                          <a:spcPct val="111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83">
                <a:tc>
                  <a:txBody>
                    <a:bodyPr/>
                    <a:lstStyle/>
                    <a:p>
                      <a:pPr marL="90170" marR="5080" indent="444500" algn="ctr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5Б(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ctr">
                        <a:lnSpc>
                          <a:spcPct val="111000"/>
                        </a:lnSpc>
                        <a:spcAft>
                          <a:spcPts val="60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5080" indent="444500" algn="ctr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ctr">
                        <a:lnSpc>
                          <a:spcPct val="111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83">
                <a:tc>
                  <a:txBody>
                    <a:bodyPr/>
                    <a:lstStyle/>
                    <a:p>
                      <a:pPr marL="90170" marR="5080" indent="444500" algn="ctr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5В(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ctr">
                        <a:lnSpc>
                          <a:spcPct val="111000"/>
                        </a:lnSpc>
                        <a:spcAft>
                          <a:spcPts val="60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ctr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ctr">
                        <a:lnSpc>
                          <a:spcPct val="111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83">
                <a:tc>
                  <a:txBody>
                    <a:bodyPr/>
                    <a:lstStyle/>
                    <a:p>
                      <a:pPr marL="90170" marR="5080" indent="444500" algn="ctr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5Г(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ctr">
                        <a:lnSpc>
                          <a:spcPct val="111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ctr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ctr">
                        <a:lnSpc>
                          <a:spcPct val="111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83">
                <a:tc>
                  <a:txBody>
                    <a:bodyPr/>
                    <a:lstStyle/>
                    <a:p>
                      <a:pPr marR="5080" indent="444500" algn="ctr">
                        <a:lnSpc>
                          <a:spcPct val="111000"/>
                        </a:lnSpc>
                        <a:spcAft>
                          <a:spcPts val="60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ctr">
                        <a:lnSpc>
                          <a:spcPct val="111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ctr">
                        <a:lnSpc>
                          <a:spcPct val="111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ctr">
                        <a:lnSpc>
                          <a:spcPct val="111000"/>
                        </a:lnSpc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49%</a:t>
                      </a:r>
                      <a:endParaRPr lang="ru-RU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4137">
                <a:tc>
                  <a:txBody>
                    <a:bodyPr/>
                    <a:lstStyle/>
                    <a:p>
                      <a:pPr marR="5080" indent="444500" algn="just">
                        <a:lnSpc>
                          <a:spcPct val="111000"/>
                        </a:lnSpc>
                        <a:spcAft>
                          <a:spcPts val="6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Результаты </a:t>
                      </a:r>
                      <a:endParaRPr lang="ru-RU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5080" indent="444500" algn="just">
                        <a:lnSpc>
                          <a:spcPct val="111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учебного года</a:t>
                      </a:r>
                      <a:endParaRPr lang="ru-RU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11430" algn="ctr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22225" algn="ctr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indent="444500" algn="just">
                        <a:lnSpc>
                          <a:spcPct val="111000"/>
                        </a:lnSpc>
                        <a:spcAft>
                          <a:spcPts val="25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258"/>
          <p:cNvSpPr txBox="1">
            <a:spLocks noChangeArrowheads="1"/>
          </p:cNvSpPr>
          <p:nvPr/>
        </p:nvSpPr>
        <p:spPr bwMode="gray">
          <a:xfrm>
            <a:off x="2071670" y="2886014"/>
            <a:ext cx="664373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dirty="0">
                <a:solidFill>
                  <a:srgbClr val="23735D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solidFill>
                <a:srgbClr val="23735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 Box 268"/>
          <p:cNvSpPr txBox="1">
            <a:spLocks noChangeArrowheads="1"/>
          </p:cNvSpPr>
          <p:nvPr/>
        </p:nvSpPr>
        <p:spPr bwMode="gray">
          <a:xfrm>
            <a:off x="1451189" y="5869054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25" name="Заголовок 2"/>
          <p:cNvSpPr>
            <a:spLocks noGrp="1"/>
          </p:cNvSpPr>
          <p:nvPr>
            <p:ph type="title"/>
          </p:nvPr>
        </p:nvSpPr>
        <p:spPr>
          <a:xfrm>
            <a:off x="214282" y="71414"/>
            <a:ext cx="7964388" cy="1594378"/>
          </a:xfrm>
        </p:spPr>
        <p:txBody>
          <a:bodyPr>
            <a:noAutofit/>
          </a:bodyPr>
          <a:lstStyle/>
          <a:p>
            <a:endParaRPr lang="ru-RU" sz="2000" dirty="0"/>
          </a:p>
        </p:txBody>
      </p:sp>
      <p:pic>
        <p:nvPicPr>
          <p:cNvPr id="9217" name="Диаграмма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76672"/>
            <a:ext cx="7272808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f3962f843b5fbe2b7272967f78ea5102fe8c9e"/>
</p:tagLst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2935</TotalTime>
  <Words>1335</Words>
  <Application>Microsoft Office PowerPoint</Application>
  <PresentationFormat>Экран (4:3)</PresentationFormat>
  <Paragraphs>178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Возрастные и психологические особенности учащихся 4-5 классов. Адаптация в среднем звене.</vt:lpstr>
      <vt:lpstr>Возрастные особенности учащихся  4 – 5 классов</vt:lpstr>
      <vt:lpstr>Слайд 3</vt:lpstr>
      <vt:lpstr>Слайд 4</vt:lpstr>
      <vt:lpstr>ДИАГНОСТИКА УРОВНЯ ИНТЕЛЛЕКТУАЛЬНОГО РАЗВИТИЯ МЛАДШИХ ШКОЛЬНИКОВ ПРИ ПЕРЕХОДЕ В СРЕДНЕЕ ЗВЕНО </vt:lpstr>
      <vt:lpstr>Слайд 6</vt:lpstr>
      <vt:lpstr>Слайд 7</vt:lpstr>
      <vt:lpstr>Анкета для оценки уровня школьной мотивации учащихся (методика Лускановой Н.Г.) </vt:lpstr>
      <vt:lpstr>Слайд 9</vt:lpstr>
      <vt:lpstr>Уровень тревожности в 5-х классах Методика диагностики уровня школьной тревожности Филлипса, целью которой состоит в изучении уровня и характера тревожности, связанной со школой </vt:lpstr>
      <vt:lpstr>Слайд 11</vt:lpstr>
      <vt:lpstr>Что влияет на мотивацию учиться, когда ребенок оказывается в средней школе?</vt:lpstr>
      <vt:lpstr>Причины негативного отношения к школе и низкого уровня мотивации. </vt:lpstr>
      <vt:lpstr>Родительские ошибки в мотивации  </vt:lpstr>
      <vt:lpstr>5 советов родителям по повышению мотивации детей к учебе </vt:lpstr>
      <vt:lpstr>Период адаптации у пятиклассников может занять от двух месяцев до года.</vt:lpstr>
      <vt:lpstr>Слайд 17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Разноцветные боковые штрихи</dc:title>
  <dc:creator>obstinate</dc:creator>
  <dc:description>Шаблон презентации с сайта https://presentation-creation.ru/</dc:description>
  <cp:lastModifiedBy>USER_26A</cp:lastModifiedBy>
  <cp:revision>1320</cp:revision>
  <dcterms:created xsi:type="dcterms:W3CDTF">2018-02-25T09:09:03Z</dcterms:created>
  <dcterms:modified xsi:type="dcterms:W3CDTF">2022-11-07T08:15:35Z</dcterms:modified>
</cp:coreProperties>
</file>